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sldIdLst>
    <p:sldId id="256" r:id="rId2"/>
    <p:sldId id="308" r:id="rId3"/>
    <p:sldId id="414" r:id="rId4"/>
    <p:sldId id="337" r:id="rId5"/>
    <p:sldId id="444" r:id="rId6"/>
    <p:sldId id="1069" r:id="rId7"/>
    <p:sldId id="652" r:id="rId8"/>
    <p:sldId id="1124" r:id="rId9"/>
    <p:sldId id="970" r:id="rId10"/>
    <p:sldId id="837" r:id="rId11"/>
    <p:sldId id="838" r:id="rId12"/>
    <p:sldId id="1065" r:id="rId13"/>
    <p:sldId id="277" r:id="rId14"/>
    <p:sldId id="281" r:id="rId15"/>
    <p:sldId id="282" r:id="rId16"/>
    <p:sldId id="883" r:id="rId17"/>
    <p:sldId id="1012" r:id="rId18"/>
    <p:sldId id="542" r:id="rId19"/>
    <p:sldId id="1013" r:id="rId20"/>
    <p:sldId id="565" r:id="rId21"/>
    <p:sldId id="590" r:id="rId22"/>
    <p:sldId id="1128" r:id="rId23"/>
    <p:sldId id="1016" r:id="rId24"/>
    <p:sldId id="1017" r:id="rId25"/>
    <p:sldId id="1018" r:id="rId26"/>
    <p:sldId id="1129" r:id="rId27"/>
    <p:sldId id="1021" r:id="rId28"/>
    <p:sldId id="1130" r:id="rId29"/>
    <p:sldId id="1023" r:id="rId30"/>
    <p:sldId id="764" r:id="rId31"/>
    <p:sldId id="1024" r:id="rId32"/>
    <p:sldId id="1025" r:id="rId33"/>
    <p:sldId id="309" r:id="rId34"/>
    <p:sldId id="326" r:id="rId35"/>
    <p:sldId id="779" r:id="rId36"/>
    <p:sldId id="802" r:id="rId37"/>
    <p:sldId id="821" r:id="rId38"/>
    <p:sldId id="1029" r:id="rId39"/>
    <p:sldId id="1030" r:id="rId40"/>
    <p:sldId id="1183" r:id="rId41"/>
    <p:sldId id="327" r:id="rId42"/>
    <p:sldId id="1048" r:id="rId43"/>
    <p:sldId id="874" r:id="rId44"/>
    <p:sldId id="1182" r:id="rId45"/>
    <p:sldId id="830" r:id="rId46"/>
    <p:sldId id="1181" r:id="rId47"/>
    <p:sldId id="332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6">
          <p15:clr>
            <a:srgbClr val="A4A3A4"/>
          </p15:clr>
        </p15:guide>
        <p15:guide id="2" pos="31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EE1E"/>
    <a:srgbClr val="E8F518"/>
    <a:srgbClr val="E7BC25"/>
    <a:srgbClr val="A02C34"/>
    <a:srgbClr val="8B28A3"/>
    <a:srgbClr val="1AB265"/>
    <a:srgbClr val="FB9E13"/>
    <a:srgbClr val="D9E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939" autoAdjust="0"/>
  </p:normalViewPr>
  <p:slideViewPr>
    <p:cSldViewPr snapToGrid="0" snapToObjects="1">
      <p:cViewPr varScale="1">
        <p:scale>
          <a:sx n="46" d="100"/>
          <a:sy n="46" d="100"/>
        </p:scale>
        <p:origin x="2076" y="48"/>
      </p:cViewPr>
      <p:guideLst>
        <p:guide orient="horz" pos="2446"/>
        <p:guide pos="31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50925" y="754063"/>
            <a:ext cx="45720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
Second level
Third level
Fourth level
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6800"/>
            <a:ext cx="297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3AE2A2CD-CF8C-4A07-94BA-A32F8BD12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014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0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04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8557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47713"/>
            <a:ext cx="4391025" cy="3294062"/>
          </a:xfrm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813" y="4381500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7000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749300"/>
            <a:ext cx="4391025" cy="3294063"/>
          </a:xfrm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3088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8976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749300"/>
            <a:ext cx="4391025" cy="3294063"/>
          </a:xfrm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3088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1816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3373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49300"/>
            <a:ext cx="4394200" cy="3295650"/>
          </a:xfrm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4675"/>
            <a:ext cx="5781675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4216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873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088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1839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2A2CD-CF8C-4A07-94BA-A32F8BD12FE8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834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2490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612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2561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749300"/>
            <a:ext cx="4391025" cy="3294063"/>
          </a:xfrm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3088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9692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5772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7678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5461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9727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747713"/>
            <a:ext cx="4391025" cy="3294062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813" y="4381500"/>
            <a:ext cx="5780087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6751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752475"/>
            <a:ext cx="4391025" cy="3294063"/>
          </a:xfrm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575" y="4386263"/>
            <a:ext cx="5780088" cy="3952875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2451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6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33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74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24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92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10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80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10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37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79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43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png"/><Relationship Id="rId5" Type="http://schemas.openxmlformats.org/officeDocument/2006/relationships/image" Target="../media/image25.png"/><Relationship Id="rId10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10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10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4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54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61.png"/><Relationship Id="rId3" Type="http://schemas.openxmlformats.org/officeDocument/2006/relationships/image" Target="../media/image22.png"/><Relationship Id="rId21" Type="http://schemas.openxmlformats.org/officeDocument/2006/relationships/image" Target="../media/image89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88.png"/><Relationship Id="rId2" Type="http://schemas.openxmlformats.org/officeDocument/2006/relationships/image" Target="../media/image21.png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3.png"/><Relationship Id="rId19" Type="http://schemas.openxmlformats.org/officeDocument/2006/relationships/image" Target="../media/image70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67.png"/><Relationship Id="rId22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image" Target="../media/image6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54.png"/><Relationship Id="rId15" Type="http://schemas.openxmlformats.org/officeDocument/2006/relationships/image" Target="../media/image90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2.png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9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54.png"/><Relationship Id="rId9" Type="http://schemas.openxmlformats.org/officeDocument/2006/relationships/image" Target="../media/image71.png"/><Relationship Id="rId1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08.png"/><Relationship Id="rId15" Type="http://schemas.openxmlformats.org/officeDocument/2006/relationships/image" Target="../media/image122.png"/><Relationship Id="rId10" Type="http://schemas.openxmlformats.org/officeDocument/2006/relationships/image" Target="../media/image117.jpeg"/><Relationship Id="rId4" Type="http://schemas.openxmlformats.org/officeDocument/2006/relationships/image" Target="../media/image112.png"/><Relationship Id="rId9" Type="http://schemas.openxmlformats.org/officeDocument/2006/relationships/image" Target="../media/image116.jpeg"/><Relationship Id="rId1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.jpeg"/><Relationship Id="rId18" Type="http://schemas.openxmlformats.org/officeDocument/2006/relationships/image" Target="../media/image142.jpeg"/><Relationship Id="rId26" Type="http://schemas.openxmlformats.org/officeDocument/2006/relationships/image" Target="../media/image150.jpeg"/><Relationship Id="rId3" Type="http://schemas.openxmlformats.org/officeDocument/2006/relationships/image" Target="../media/image127.jpeg"/><Relationship Id="rId21" Type="http://schemas.openxmlformats.org/officeDocument/2006/relationships/image" Target="../media/image145.jpeg"/><Relationship Id="rId7" Type="http://schemas.openxmlformats.org/officeDocument/2006/relationships/image" Target="../media/image131.jpe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5" Type="http://schemas.openxmlformats.org/officeDocument/2006/relationships/image" Target="../media/image149.jpeg"/><Relationship Id="rId33" Type="http://schemas.openxmlformats.org/officeDocument/2006/relationships/image" Target="../media/image157.png"/><Relationship Id="rId2" Type="http://schemas.openxmlformats.org/officeDocument/2006/relationships/image" Target="../media/image126.jpeg"/><Relationship Id="rId16" Type="http://schemas.openxmlformats.org/officeDocument/2006/relationships/image" Target="../media/image140.jpeg"/><Relationship Id="rId20" Type="http://schemas.openxmlformats.org/officeDocument/2006/relationships/image" Target="../media/image144.jpeg"/><Relationship Id="rId29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24" Type="http://schemas.openxmlformats.org/officeDocument/2006/relationships/image" Target="../media/image148.jpeg"/><Relationship Id="rId32" Type="http://schemas.openxmlformats.org/officeDocument/2006/relationships/image" Target="../media/image156.png"/><Relationship Id="rId5" Type="http://schemas.openxmlformats.org/officeDocument/2006/relationships/image" Target="../media/image129.jpeg"/><Relationship Id="rId15" Type="http://schemas.openxmlformats.org/officeDocument/2006/relationships/image" Target="../media/image139.jpeg"/><Relationship Id="rId23" Type="http://schemas.openxmlformats.org/officeDocument/2006/relationships/image" Target="../media/image147.jpeg"/><Relationship Id="rId28" Type="http://schemas.openxmlformats.org/officeDocument/2006/relationships/image" Target="../media/image152.jpeg"/><Relationship Id="rId10" Type="http://schemas.openxmlformats.org/officeDocument/2006/relationships/image" Target="../media/image134.jpeg"/><Relationship Id="rId19" Type="http://schemas.openxmlformats.org/officeDocument/2006/relationships/image" Target="../media/image143.jpeg"/><Relationship Id="rId31" Type="http://schemas.openxmlformats.org/officeDocument/2006/relationships/image" Target="../media/image155.pn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jpeg"/><Relationship Id="rId22" Type="http://schemas.openxmlformats.org/officeDocument/2006/relationships/image" Target="../media/image146.jpeg"/><Relationship Id="rId27" Type="http://schemas.openxmlformats.org/officeDocument/2006/relationships/image" Target="../media/image151.jpeg"/><Relationship Id="rId30" Type="http://schemas.openxmlformats.org/officeDocument/2006/relationships/image" Target="../media/image154.png"/><Relationship Id="rId8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jpeg"/><Relationship Id="rId18" Type="http://schemas.openxmlformats.org/officeDocument/2006/relationships/image" Target="../media/image174.jpeg"/><Relationship Id="rId26" Type="http://schemas.openxmlformats.org/officeDocument/2006/relationships/image" Target="../media/image182.jpeg"/><Relationship Id="rId3" Type="http://schemas.openxmlformats.org/officeDocument/2006/relationships/image" Target="../media/image159.jpeg"/><Relationship Id="rId21" Type="http://schemas.openxmlformats.org/officeDocument/2006/relationships/image" Target="../media/image177.jpeg"/><Relationship Id="rId7" Type="http://schemas.openxmlformats.org/officeDocument/2006/relationships/image" Target="../media/image163.jpeg"/><Relationship Id="rId12" Type="http://schemas.openxmlformats.org/officeDocument/2006/relationships/image" Target="../media/image168.jpeg"/><Relationship Id="rId17" Type="http://schemas.openxmlformats.org/officeDocument/2006/relationships/image" Target="../media/image173.jpeg"/><Relationship Id="rId25" Type="http://schemas.openxmlformats.org/officeDocument/2006/relationships/image" Target="../media/image181.jpeg"/><Relationship Id="rId33" Type="http://schemas.openxmlformats.org/officeDocument/2006/relationships/image" Target="../media/image189.jpeg"/><Relationship Id="rId2" Type="http://schemas.openxmlformats.org/officeDocument/2006/relationships/image" Target="../media/image158.jpeg"/><Relationship Id="rId16" Type="http://schemas.openxmlformats.org/officeDocument/2006/relationships/image" Target="../media/image172.jpeg"/><Relationship Id="rId20" Type="http://schemas.openxmlformats.org/officeDocument/2006/relationships/image" Target="../media/image176.jpeg"/><Relationship Id="rId29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11" Type="http://schemas.openxmlformats.org/officeDocument/2006/relationships/image" Target="../media/image167.jpeg"/><Relationship Id="rId24" Type="http://schemas.openxmlformats.org/officeDocument/2006/relationships/image" Target="../media/image180.jpeg"/><Relationship Id="rId32" Type="http://schemas.openxmlformats.org/officeDocument/2006/relationships/image" Target="../media/image188.jpeg"/><Relationship Id="rId5" Type="http://schemas.openxmlformats.org/officeDocument/2006/relationships/image" Target="../media/image161.jpeg"/><Relationship Id="rId15" Type="http://schemas.openxmlformats.org/officeDocument/2006/relationships/image" Target="../media/image171.jpeg"/><Relationship Id="rId23" Type="http://schemas.openxmlformats.org/officeDocument/2006/relationships/image" Target="../media/image179.jpeg"/><Relationship Id="rId28" Type="http://schemas.openxmlformats.org/officeDocument/2006/relationships/image" Target="../media/image184.jpeg"/><Relationship Id="rId10" Type="http://schemas.openxmlformats.org/officeDocument/2006/relationships/image" Target="../media/image166.jpeg"/><Relationship Id="rId19" Type="http://schemas.openxmlformats.org/officeDocument/2006/relationships/image" Target="../media/image175.jpeg"/><Relationship Id="rId31" Type="http://schemas.openxmlformats.org/officeDocument/2006/relationships/image" Target="../media/image187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Relationship Id="rId14" Type="http://schemas.openxmlformats.org/officeDocument/2006/relationships/image" Target="../media/image170.jpeg"/><Relationship Id="rId22" Type="http://schemas.openxmlformats.org/officeDocument/2006/relationships/image" Target="../media/image178.jpeg"/><Relationship Id="rId27" Type="http://schemas.openxmlformats.org/officeDocument/2006/relationships/image" Target="../media/image183.jpeg"/><Relationship Id="rId30" Type="http://schemas.openxmlformats.org/officeDocument/2006/relationships/image" Target="../media/image186.jpeg"/><Relationship Id="rId8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jpeg"/><Relationship Id="rId18" Type="http://schemas.openxmlformats.org/officeDocument/2006/relationships/image" Target="../media/image205.jpeg"/><Relationship Id="rId26" Type="http://schemas.openxmlformats.org/officeDocument/2006/relationships/image" Target="../media/image213.jpeg"/><Relationship Id="rId3" Type="http://schemas.openxmlformats.org/officeDocument/2006/relationships/image" Target="../media/image190.jpeg"/><Relationship Id="rId21" Type="http://schemas.openxmlformats.org/officeDocument/2006/relationships/image" Target="../media/image208.jpeg"/><Relationship Id="rId34" Type="http://schemas.openxmlformats.org/officeDocument/2006/relationships/image" Target="../media/image221.jpeg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17" Type="http://schemas.openxmlformats.org/officeDocument/2006/relationships/image" Target="../media/image204.jpeg"/><Relationship Id="rId25" Type="http://schemas.openxmlformats.org/officeDocument/2006/relationships/image" Target="../media/image212.jpeg"/><Relationship Id="rId33" Type="http://schemas.openxmlformats.org/officeDocument/2006/relationships/image" Target="../media/image22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03.jpeg"/><Relationship Id="rId20" Type="http://schemas.openxmlformats.org/officeDocument/2006/relationships/image" Target="../media/image207.jpeg"/><Relationship Id="rId29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24" Type="http://schemas.openxmlformats.org/officeDocument/2006/relationships/image" Target="../media/image211.jpeg"/><Relationship Id="rId32" Type="http://schemas.openxmlformats.org/officeDocument/2006/relationships/image" Target="../media/image219.jpeg"/><Relationship Id="rId5" Type="http://schemas.openxmlformats.org/officeDocument/2006/relationships/image" Target="../media/image192.jpeg"/><Relationship Id="rId15" Type="http://schemas.openxmlformats.org/officeDocument/2006/relationships/image" Target="../media/image202.jpeg"/><Relationship Id="rId23" Type="http://schemas.openxmlformats.org/officeDocument/2006/relationships/image" Target="../media/image210.jpeg"/><Relationship Id="rId28" Type="http://schemas.openxmlformats.org/officeDocument/2006/relationships/image" Target="../media/image215.jpeg"/><Relationship Id="rId10" Type="http://schemas.openxmlformats.org/officeDocument/2006/relationships/image" Target="../media/image197.jpeg"/><Relationship Id="rId19" Type="http://schemas.openxmlformats.org/officeDocument/2006/relationships/image" Target="../media/image206.jpeg"/><Relationship Id="rId31" Type="http://schemas.openxmlformats.org/officeDocument/2006/relationships/image" Target="../media/image218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Relationship Id="rId14" Type="http://schemas.openxmlformats.org/officeDocument/2006/relationships/image" Target="../media/image201.jpeg"/><Relationship Id="rId22" Type="http://schemas.openxmlformats.org/officeDocument/2006/relationships/image" Target="../media/image209.jpeg"/><Relationship Id="rId27" Type="http://schemas.openxmlformats.org/officeDocument/2006/relationships/image" Target="../media/image214.jpeg"/><Relationship Id="rId30" Type="http://schemas.openxmlformats.org/officeDocument/2006/relationships/image" Target="../media/image217.jpeg"/><Relationship Id="rId8" Type="http://schemas.openxmlformats.org/officeDocument/2006/relationships/image" Target="../media/image1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.png"/><Relationship Id="rId7" Type="http://schemas.openxmlformats.org/officeDocument/2006/relationships/image" Target="../media/image225.png"/><Relationship Id="rId12" Type="http://schemas.openxmlformats.org/officeDocument/2006/relationships/image" Target="../media/image2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11" Type="http://schemas.openxmlformats.org/officeDocument/2006/relationships/image" Target="../media/image228.png"/><Relationship Id="rId5" Type="http://schemas.openxmlformats.org/officeDocument/2006/relationships/image" Target="../media/image223.png"/><Relationship Id="rId10" Type="http://schemas.openxmlformats.org/officeDocument/2006/relationships/image" Target="../media/image227.png"/><Relationship Id="rId4" Type="http://schemas.openxmlformats.org/officeDocument/2006/relationships/image" Target="../media/image222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13" Type="http://schemas.openxmlformats.org/officeDocument/2006/relationships/image" Target="../media/image242.png"/><Relationship Id="rId3" Type="http://schemas.openxmlformats.org/officeDocument/2006/relationships/image" Target="../media/image232.jpeg"/><Relationship Id="rId7" Type="http://schemas.openxmlformats.org/officeDocument/2006/relationships/image" Target="../media/image236.png"/><Relationship Id="rId12" Type="http://schemas.openxmlformats.org/officeDocument/2006/relationships/image" Target="../media/image2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jpeg"/><Relationship Id="rId11" Type="http://schemas.openxmlformats.org/officeDocument/2006/relationships/image" Target="../media/image240.png"/><Relationship Id="rId5" Type="http://schemas.openxmlformats.org/officeDocument/2006/relationships/image" Target="../media/image234.jpeg"/><Relationship Id="rId10" Type="http://schemas.openxmlformats.org/officeDocument/2006/relationships/image" Target="../media/image239.png"/><Relationship Id="rId4" Type="http://schemas.openxmlformats.org/officeDocument/2006/relationships/image" Target="../media/image233.jpeg"/><Relationship Id="rId9" Type="http://schemas.openxmlformats.org/officeDocument/2006/relationships/image" Target="../media/image23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3" Type="http://schemas.openxmlformats.org/officeDocument/2006/relationships/image" Target="../media/image233.jpe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32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0975" y="1565275"/>
            <a:ext cx="87249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</a:rPr>
              <a:t>Discovering the Spatial Extent of Relative Attributes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941388" y="3159125"/>
            <a:ext cx="7078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Ubuntu" charset="0"/>
              </a:rPr>
              <a:t>Fanyi Xiao and Yong Jae Lee</a:t>
            </a:r>
          </a:p>
        </p:txBody>
      </p:sp>
      <p:pic>
        <p:nvPicPr>
          <p:cNvPr id="3076" name="Picture 4" descr="expanded_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318000"/>
            <a:ext cx="32004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8575" y="5794375"/>
            <a:ext cx="90932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Easily judged by focusing on the "right" region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816100"/>
            <a:ext cx="251936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434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816100"/>
            <a:ext cx="251936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2967038" y="3022600"/>
            <a:ext cx="515937" cy="511175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14343" name="Group 7"/>
          <p:cNvGrpSpPr>
            <a:grpSpLocks/>
          </p:cNvGrpSpPr>
          <p:nvPr/>
        </p:nvGrpSpPr>
        <p:grpSpPr bwMode="auto">
          <a:xfrm>
            <a:off x="155575" y="2322513"/>
            <a:ext cx="3076575" cy="3143250"/>
            <a:chOff x="0" y="0"/>
            <a:chExt cx="4845" cy="4950"/>
          </a:xfrm>
        </p:grpSpPr>
        <p:sp>
          <p:nvSpPr>
            <p:cNvPr id="14344" name="Line 5"/>
            <p:cNvSpPr>
              <a:spLocks noChangeShapeType="1"/>
            </p:cNvSpPr>
            <p:nvPr/>
          </p:nvSpPr>
          <p:spPr bwMode="auto">
            <a:xfrm flipH="1" flipV="1">
              <a:off x="2328" y="0"/>
              <a:ext cx="2517" cy="1090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45" name="Line 6"/>
            <p:cNvSpPr>
              <a:spLocks noChangeShapeType="1"/>
            </p:cNvSpPr>
            <p:nvPr/>
          </p:nvSpPr>
          <p:spPr bwMode="auto">
            <a:xfrm flipH="1">
              <a:off x="2328" y="1900"/>
              <a:ext cx="2517" cy="3050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4346" name="Group 10"/>
            <p:cNvGrpSpPr>
              <a:grpSpLocks/>
            </p:cNvGrpSpPr>
            <p:nvPr/>
          </p:nvGrpSpPr>
          <p:grpSpPr bwMode="auto">
            <a:xfrm>
              <a:off x="0" y="1"/>
              <a:ext cx="2328" cy="4948"/>
              <a:chOff x="0" y="0"/>
              <a:chExt cx="2768" cy="5878"/>
            </a:xfrm>
          </p:grpSpPr>
          <p:sp>
            <p:nvSpPr>
              <p:cNvPr id="14347" name="Rectangle 9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2767" cy="5880"/>
              </a:xfrm>
              <a:prstGeom prst="rect">
                <a:avLst/>
              </a:prstGeom>
              <a:solidFill>
                <a:srgbClr val="3366FF"/>
              </a:solidFill>
              <a:ln w="635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14348" name="Picture 12" descr="Picture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" y="3209"/>
                <a:ext cx="2494" cy="24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4349" name="Picture 7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58" t="49104" r="40091" b="32478"/>
              <a:stretch>
                <a:fillRect/>
              </a:stretch>
            </p:blipFill>
            <p:spPr bwMode="auto">
              <a:xfrm>
                <a:off x="137" y="204"/>
                <a:ext cx="2494" cy="2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5640388" y="3027363"/>
            <a:ext cx="509587" cy="506412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6148388" y="2324100"/>
            <a:ext cx="2830512" cy="3141663"/>
            <a:chOff x="0" y="0"/>
            <a:chExt cx="4458" cy="4948"/>
          </a:xfrm>
        </p:grpSpPr>
        <p:sp>
          <p:nvSpPr>
            <p:cNvPr id="14352" name="Line 13"/>
            <p:cNvSpPr>
              <a:spLocks noChangeShapeType="1"/>
            </p:cNvSpPr>
            <p:nvPr/>
          </p:nvSpPr>
          <p:spPr bwMode="auto">
            <a:xfrm flipH="1">
              <a:off x="0" y="0"/>
              <a:ext cx="2128" cy="1093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53" name="Line 14"/>
            <p:cNvSpPr>
              <a:spLocks noChangeShapeType="1"/>
            </p:cNvSpPr>
            <p:nvPr/>
          </p:nvSpPr>
          <p:spPr bwMode="auto">
            <a:xfrm flipH="1" flipV="1">
              <a:off x="0" y="1895"/>
              <a:ext cx="2128" cy="3053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4354" name="Group 18"/>
            <p:cNvGrpSpPr>
              <a:grpSpLocks noChangeAspect="1"/>
            </p:cNvGrpSpPr>
            <p:nvPr/>
          </p:nvGrpSpPr>
          <p:grpSpPr bwMode="auto">
            <a:xfrm>
              <a:off x="2128" y="0"/>
              <a:ext cx="2330" cy="4949"/>
              <a:chOff x="0" y="0"/>
              <a:chExt cx="2768" cy="5878"/>
            </a:xfrm>
          </p:grpSpPr>
          <p:sp>
            <p:nvSpPr>
              <p:cNvPr id="1435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0" y="0"/>
                <a:ext cx="2768" cy="5877"/>
              </a:xfrm>
              <a:prstGeom prst="rect">
                <a:avLst/>
              </a:prstGeom>
              <a:solidFill>
                <a:srgbClr val="3366FF"/>
              </a:solidFill>
              <a:ln w="635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14356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75" t="49768" r="42603" b="32811"/>
              <a:stretch>
                <a:fillRect/>
              </a:stretch>
            </p:blipFill>
            <p:spPr bwMode="auto">
              <a:xfrm>
                <a:off x="136" y="205"/>
                <a:ext cx="2495" cy="2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4357" name="Picture 21" descr="Picture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" y="3207"/>
                <a:ext cx="2495" cy="2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4358" name="Text Box 3"/>
          <p:cNvSpPr txBox="1">
            <a:spLocks noChangeArrowheads="1"/>
          </p:cNvSpPr>
          <p:nvPr/>
        </p:nvSpPr>
        <p:spPr bwMode="auto">
          <a:xfrm>
            <a:off x="1943100" y="4727575"/>
            <a:ext cx="526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i="1">
                <a:latin typeface="Ubuntu" charset="0"/>
                <a:cs typeface="Arial" panose="020B0604020202020204" pitchFamily="34" charset="0"/>
              </a:rPr>
              <a:t>Who is "smiling" more?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1750" y="245863"/>
            <a:ext cx="90868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Localization can be difficult for </a:t>
            </a:r>
          </a:p>
          <a:p>
            <a:pPr algn="ctr" eaLnBrk="1" hangingPunct="1"/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relative attributes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2832100"/>
            <a:ext cx="1438275" cy="143827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6513" y="1730375"/>
            <a:ext cx="9136062" cy="855663"/>
            <a:chOff x="0" y="0"/>
            <a:chExt cx="14387" cy="1347"/>
          </a:xfrm>
        </p:grpSpPr>
        <p:sp>
          <p:nvSpPr>
            <p:cNvPr id="15364" name="Arrow 263"/>
            <p:cNvSpPr>
              <a:spLocks noChangeShapeType="1"/>
            </p:cNvSpPr>
            <p:nvPr/>
          </p:nvSpPr>
          <p:spPr bwMode="auto">
            <a:xfrm>
              <a:off x="95" y="670"/>
              <a:ext cx="14092" cy="2"/>
            </a:xfrm>
            <a:prstGeom prst="line">
              <a:avLst/>
            </a:prstGeom>
            <a:noFill/>
            <a:ln w="4445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6505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Attribute Strength</a:t>
              </a:r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0" y="772"/>
              <a:ext cx="3717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12987" y="772"/>
              <a:ext cx="1400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Weak</a:t>
              </a:r>
            </a:p>
          </p:txBody>
        </p:sp>
      </p:grpSp>
      <p:pic>
        <p:nvPicPr>
          <p:cNvPr id="15368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832100"/>
            <a:ext cx="1439862" cy="143827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96838" y="4616450"/>
            <a:ext cx="1582737" cy="1584325"/>
            <a:chOff x="0" y="0"/>
            <a:chExt cx="2492" cy="2516"/>
          </a:xfrm>
        </p:grpSpPr>
        <p:pic>
          <p:nvPicPr>
            <p:cNvPr id="1537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8" t="49104" r="40091" b="32478"/>
            <a:stretch>
              <a:fillRect/>
            </a:stretch>
          </p:blipFill>
          <p:spPr bwMode="auto">
            <a:xfrm>
              <a:off x="0" y="0"/>
              <a:ext cx="2492" cy="2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1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492" cy="2516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679450" y="3509963"/>
            <a:ext cx="285750" cy="290512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1606550" y="2832100"/>
            <a:ext cx="1439863" cy="1438275"/>
            <a:chOff x="0" y="0"/>
            <a:chExt cx="2268" cy="2264"/>
          </a:xfrm>
        </p:grpSpPr>
        <p:pic>
          <p:nvPicPr>
            <p:cNvPr id="15374" name="Picture 1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8" cy="226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5" name="Rectangle 15"/>
            <p:cNvSpPr>
              <a:spLocks noChangeArrowheads="1"/>
            </p:cNvSpPr>
            <p:nvPr/>
          </p:nvSpPr>
          <p:spPr bwMode="auto">
            <a:xfrm>
              <a:off x="983" y="1117"/>
              <a:ext cx="450" cy="45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15376" name="Group 16"/>
          <p:cNvGrpSpPr>
            <a:grpSpLocks/>
          </p:cNvGrpSpPr>
          <p:nvPr/>
        </p:nvGrpSpPr>
        <p:grpSpPr bwMode="auto">
          <a:xfrm>
            <a:off x="1851025" y="4616450"/>
            <a:ext cx="1581150" cy="1584325"/>
            <a:chOff x="0" y="0"/>
            <a:chExt cx="2492" cy="2426"/>
          </a:xfrm>
        </p:grpSpPr>
        <p:pic>
          <p:nvPicPr>
            <p:cNvPr id="15377" name="Picture 1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02" t="51877" r="38097" b="30728"/>
            <a:stretch>
              <a:fillRect/>
            </a:stretch>
          </p:blipFill>
          <p:spPr bwMode="auto">
            <a:xfrm>
              <a:off x="0" y="0"/>
              <a:ext cx="2492" cy="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78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2492" cy="2426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15379" name="Group 19"/>
          <p:cNvGrpSpPr>
            <a:grpSpLocks/>
          </p:cNvGrpSpPr>
          <p:nvPr/>
        </p:nvGrpSpPr>
        <p:grpSpPr bwMode="auto">
          <a:xfrm>
            <a:off x="6132513" y="2832100"/>
            <a:ext cx="1439862" cy="1438275"/>
            <a:chOff x="0" y="0"/>
            <a:chExt cx="2266" cy="2264"/>
          </a:xfrm>
        </p:grpSpPr>
        <p:pic>
          <p:nvPicPr>
            <p:cNvPr id="15380" name="Picture 2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6" cy="226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81" name="Rectangle 21"/>
            <p:cNvSpPr>
              <a:spLocks noChangeArrowheads="1"/>
            </p:cNvSpPr>
            <p:nvPr/>
          </p:nvSpPr>
          <p:spPr bwMode="auto">
            <a:xfrm>
              <a:off x="927" y="1112"/>
              <a:ext cx="450" cy="45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8178800" y="3538538"/>
            <a:ext cx="285750" cy="290512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15383" name="Group 23"/>
          <p:cNvGrpSpPr>
            <a:grpSpLocks/>
          </p:cNvGrpSpPr>
          <p:nvPr/>
        </p:nvGrpSpPr>
        <p:grpSpPr bwMode="auto">
          <a:xfrm>
            <a:off x="5746750" y="4616450"/>
            <a:ext cx="1581150" cy="1584325"/>
            <a:chOff x="0" y="0"/>
            <a:chExt cx="2492" cy="2494"/>
          </a:xfrm>
        </p:grpSpPr>
        <p:pic>
          <p:nvPicPr>
            <p:cNvPr id="15384" name="Picture 2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85" t="52141" r="41023" b="30022"/>
            <a:stretch>
              <a:fillRect/>
            </a:stretch>
          </p:blipFill>
          <p:spPr bwMode="auto">
            <a:xfrm>
              <a:off x="0" y="0"/>
              <a:ext cx="2492" cy="2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85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2492" cy="2494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15386" name="Group 26"/>
          <p:cNvGrpSpPr>
            <a:grpSpLocks/>
          </p:cNvGrpSpPr>
          <p:nvPr/>
        </p:nvGrpSpPr>
        <p:grpSpPr bwMode="auto">
          <a:xfrm>
            <a:off x="7497763" y="4616450"/>
            <a:ext cx="1582737" cy="1584325"/>
            <a:chOff x="0" y="0"/>
            <a:chExt cx="2492" cy="2494"/>
          </a:xfrm>
        </p:grpSpPr>
        <p:pic>
          <p:nvPicPr>
            <p:cNvPr id="15387" name="Picture 2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37" t="49934" r="42384" b="33554"/>
            <a:stretch>
              <a:fillRect/>
            </a:stretch>
          </p:blipFill>
          <p:spPr bwMode="auto">
            <a:xfrm>
              <a:off x="0" y="0"/>
              <a:ext cx="2492" cy="2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88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2492" cy="2494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15389" name="Group 29"/>
          <p:cNvGrpSpPr>
            <a:grpSpLocks/>
          </p:cNvGrpSpPr>
          <p:nvPr/>
        </p:nvGrpSpPr>
        <p:grpSpPr bwMode="auto">
          <a:xfrm>
            <a:off x="3114675" y="2832100"/>
            <a:ext cx="1441450" cy="1438275"/>
            <a:chOff x="0" y="0"/>
            <a:chExt cx="2268" cy="2264"/>
          </a:xfrm>
        </p:grpSpPr>
        <p:pic>
          <p:nvPicPr>
            <p:cNvPr id="15390" name="Picture 3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8" cy="226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91" name="Rectangle 31"/>
            <p:cNvSpPr>
              <a:spLocks noChangeArrowheads="1"/>
            </p:cNvSpPr>
            <p:nvPr/>
          </p:nvSpPr>
          <p:spPr bwMode="auto">
            <a:xfrm>
              <a:off x="869" y="1125"/>
              <a:ext cx="450" cy="45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15392" name="Group 32"/>
          <p:cNvGrpSpPr>
            <a:grpSpLocks/>
          </p:cNvGrpSpPr>
          <p:nvPr/>
        </p:nvGrpSpPr>
        <p:grpSpPr bwMode="auto">
          <a:xfrm>
            <a:off x="4624388" y="2832100"/>
            <a:ext cx="1439862" cy="1438275"/>
            <a:chOff x="0" y="0"/>
            <a:chExt cx="2266" cy="2264"/>
          </a:xfrm>
        </p:grpSpPr>
        <p:pic>
          <p:nvPicPr>
            <p:cNvPr id="15393" name="Picture 3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6" cy="226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94" name="Rectangle 34"/>
            <p:cNvSpPr>
              <a:spLocks noChangeArrowheads="1"/>
            </p:cNvSpPr>
            <p:nvPr/>
          </p:nvSpPr>
          <p:spPr bwMode="auto">
            <a:xfrm>
              <a:off x="899" y="1125"/>
              <a:ext cx="450" cy="45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15395" name="Line 35"/>
          <p:cNvSpPr>
            <a:spLocks noChangeShapeType="1"/>
          </p:cNvSpPr>
          <p:nvPr/>
        </p:nvSpPr>
        <p:spPr bwMode="auto">
          <a:xfrm flipH="1">
            <a:off x="96838" y="3698875"/>
            <a:ext cx="582612" cy="919163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96" name="Line 36"/>
          <p:cNvSpPr>
            <a:spLocks noChangeShapeType="1"/>
          </p:cNvSpPr>
          <p:nvPr/>
        </p:nvSpPr>
        <p:spPr bwMode="auto">
          <a:xfrm>
            <a:off x="965200" y="3698875"/>
            <a:ext cx="714375" cy="917575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97" name="Line 37"/>
          <p:cNvSpPr>
            <a:spLocks noChangeShapeType="1"/>
          </p:cNvSpPr>
          <p:nvPr/>
        </p:nvSpPr>
        <p:spPr bwMode="auto">
          <a:xfrm flipH="1">
            <a:off x="1851025" y="3660775"/>
            <a:ext cx="390525" cy="957263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98" name="Line 38"/>
          <p:cNvSpPr>
            <a:spLocks noChangeShapeType="1"/>
          </p:cNvSpPr>
          <p:nvPr/>
        </p:nvSpPr>
        <p:spPr bwMode="auto">
          <a:xfrm>
            <a:off x="2527300" y="3660775"/>
            <a:ext cx="904875" cy="958850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99" name="Line 39"/>
          <p:cNvSpPr>
            <a:spLocks noChangeShapeType="1"/>
          </p:cNvSpPr>
          <p:nvPr/>
        </p:nvSpPr>
        <p:spPr bwMode="auto">
          <a:xfrm flipH="1">
            <a:off x="5745163" y="3698875"/>
            <a:ext cx="976312" cy="920750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400" name="Line 40"/>
          <p:cNvSpPr>
            <a:spLocks noChangeShapeType="1"/>
          </p:cNvSpPr>
          <p:nvPr/>
        </p:nvSpPr>
        <p:spPr bwMode="auto">
          <a:xfrm>
            <a:off x="7005638" y="3695700"/>
            <a:ext cx="322262" cy="920750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 flipH="1">
            <a:off x="7497763" y="3660775"/>
            <a:ext cx="681037" cy="955675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>
            <a:off x="8464550" y="3662363"/>
            <a:ext cx="615950" cy="957262"/>
          </a:xfrm>
          <a:prstGeom prst="line">
            <a:avLst/>
          </a:prstGeom>
          <a:noFill/>
          <a:ln w="635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403" name="Text Box 43"/>
          <p:cNvSpPr txBox="1">
            <a:spLocks noChangeArrowheads="1"/>
          </p:cNvSpPr>
          <p:nvPr/>
        </p:nvSpPr>
        <p:spPr bwMode="auto">
          <a:xfrm>
            <a:off x="3922713" y="5057775"/>
            <a:ext cx="133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</a:rPr>
              <a:t>......</a:t>
            </a:r>
          </a:p>
        </p:txBody>
      </p:sp>
      <p:sp>
        <p:nvSpPr>
          <p:cNvPr id="15404" name="Text Box 44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Key idea: discover </a:t>
            </a:r>
            <a:r>
              <a:rPr lang="en-US" altLang="en-US" sz="4000" i="1">
                <a:latin typeface="Ubuntu" charset="0"/>
                <a:cs typeface="Arial" panose="020B0604020202020204" pitchFamily="34" charset="0"/>
              </a:rPr>
              <a:t>visual chains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5" grpId="0" animBg="1"/>
      <p:bldP spid="15396" grpId="0" animBg="1"/>
      <p:bldP spid="15397" grpId="0" animBg="1"/>
      <p:bldP spid="15398" grpId="0" animBg="1"/>
      <p:bldP spid="15399" grpId="0" animBg="1"/>
      <p:bldP spid="15400" grpId="0" animBg="1"/>
      <p:bldP spid="15401" grpId="0" animBg="1"/>
      <p:bldP spid="15402" grpId="0" animBg="1"/>
      <p:bldP spid="15403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spect="1" noChangeArrowheads="1"/>
          </p:cNvSpPr>
          <p:nvPr/>
        </p:nvSpPr>
        <p:spPr bwMode="auto">
          <a:xfrm>
            <a:off x="1431925" y="1171575"/>
            <a:ext cx="6284913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6387" name="Rectangle 21"/>
          <p:cNvSpPr>
            <a:spLocks noChangeAspect="1" noChangeArrowheads="1"/>
          </p:cNvSpPr>
          <p:nvPr/>
        </p:nvSpPr>
        <p:spPr bwMode="auto">
          <a:xfrm>
            <a:off x="1431925" y="2503488"/>
            <a:ext cx="6284913" cy="11509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6388" name="Rectangle 38"/>
          <p:cNvSpPr>
            <a:spLocks noChangeAspect="1" noChangeArrowheads="1"/>
          </p:cNvSpPr>
          <p:nvPr/>
        </p:nvSpPr>
        <p:spPr bwMode="auto">
          <a:xfrm>
            <a:off x="1431925" y="3833813"/>
            <a:ext cx="6284913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498600" y="1131888"/>
            <a:ext cx="1276350" cy="3894137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5546725"/>
            <a:ext cx="1030287" cy="102870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16391" name="Group 7"/>
          <p:cNvGrpSpPr>
            <a:grpSpLocks noChangeAspect="1"/>
          </p:cNvGrpSpPr>
          <p:nvPr/>
        </p:nvGrpSpPr>
        <p:grpSpPr bwMode="auto">
          <a:xfrm>
            <a:off x="1620838" y="1235075"/>
            <a:ext cx="5907087" cy="1027113"/>
            <a:chOff x="0" y="0"/>
            <a:chExt cx="9302" cy="1618"/>
          </a:xfrm>
        </p:grpSpPr>
        <p:grpSp>
          <p:nvGrpSpPr>
            <p:cNvPr id="16392" name="Group 6"/>
            <p:cNvGrpSpPr>
              <a:grpSpLocks noChangeAspect="1"/>
            </p:cNvGrpSpPr>
            <p:nvPr/>
          </p:nvGrpSpPr>
          <p:grpSpPr bwMode="auto">
            <a:xfrm>
              <a:off x="0" y="0"/>
              <a:ext cx="1621" cy="1619"/>
              <a:chOff x="0" y="0"/>
              <a:chExt cx="1700" cy="1700"/>
            </a:xfrm>
          </p:grpSpPr>
          <p:pic>
            <p:nvPicPr>
              <p:cNvPr id="16393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39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705" y="919"/>
                <a:ext cx="307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95" name="Group 9"/>
            <p:cNvGrpSpPr>
              <a:grpSpLocks noChangeAspect="1"/>
            </p:cNvGrpSpPr>
            <p:nvPr/>
          </p:nvGrpSpPr>
          <p:grpSpPr bwMode="auto">
            <a:xfrm>
              <a:off x="1921" y="0"/>
              <a:ext cx="1621" cy="1619"/>
              <a:chOff x="0" y="0"/>
              <a:chExt cx="1700" cy="1700"/>
            </a:xfrm>
          </p:grpSpPr>
          <p:pic>
            <p:nvPicPr>
              <p:cNvPr id="16396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701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397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07" y="859"/>
                <a:ext cx="309" cy="32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98" name="Group 12"/>
            <p:cNvGrpSpPr>
              <a:grpSpLocks noChangeAspect="1"/>
            </p:cNvGrpSpPr>
            <p:nvPr/>
          </p:nvGrpSpPr>
          <p:grpSpPr bwMode="auto">
            <a:xfrm>
              <a:off x="3841" y="0"/>
              <a:ext cx="1621" cy="1619"/>
              <a:chOff x="0" y="0"/>
              <a:chExt cx="1700" cy="1700"/>
            </a:xfrm>
          </p:grpSpPr>
          <p:pic>
            <p:nvPicPr>
              <p:cNvPr id="16399" name="Picture 2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701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0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735" y="888"/>
                <a:ext cx="307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1" name="Group 15"/>
            <p:cNvGrpSpPr>
              <a:grpSpLocks noChangeAspect="1"/>
            </p:cNvGrpSpPr>
            <p:nvPr/>
          </p:nvGrpSpPr>
          <p:grpSpPr bwMode="auto">
            <a:xfrm>
              <a:off x="5761" y="0"/>
              <a:ext cx="1621" cy="1619"/>
              <a:chOff x="0" y="0"/>
              <a:chExt cx="1700" cy="1700"/>
            </a:xfrm>
          </p:grpSpPr>
          <p:pic>
            <p:nvPicPr>
              <p:cNvPr id="16402" name="Picture 2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0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706" y="888"/>
                <a:ext cx="307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04" name="Group 18"/>
            <p:cNvGrpSpPr>
              <a:grpSpLocks noChangeAspect="1"/>
            </p:cNvGrpSpPr>
            <p:nvPr/>
          </p:nvGrpSpPr>
          <p:grpSpPr bwMode="auto">
            <a:xfrm>
              <a:off x="7682" y="0"/>
              <a:ext cx="1621" cy="1619"/>
              <a:chOff x="0" y="0"/>
              <a:chExt cx="1700" cy="1700"/>
            </a:xfrm>
          </p:grpSpPr>
          <p:pic>
            <p:nvPicPr>
              <p:cNvPr id="16405" name="Picture 2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06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716" y="888"/>
                <a:ext cx="307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407" name="Group 23"/>
          <p:cNvGrpSpPr>
            <a:grpSpLocks noChangeAspect="1"/>
          </p:cNvGrpSpPr>
          <p:nvPr/>
        </p:nvGrpSpPr>
        <p:grpSpPr bwMode="auto">
          <a:xfrm>
            <a:off x="1620838" y="2565400"/>
            <a:ext cx="5907087" cy="1027113"/>
            <a:chOff x="0" y="0"/>
            <a:chExt cx="9302" cy="1618"/>
          </a:xfrm>
        </p:grpSpPr>
        <p:grpSp>
          <p:nvGrpSpPr>
            <p:cNvPr id="16408" name="Group 23"/>
            <p:cNvGrpSpPr>
              <a:grpSpLocks noChangeAspect="1"/>
            </p:cNvGrpSpPr>
            <p:nvPr/>
          </p:nvGrpSpPr>
          <p:grpSpPr bwMode="auto">
            <a:xfrm>
              <a:off x="0" y="0"/>
              <a:ext cx="1621" cy="1619"/>
              <a:chOff x="0" y="0"/>
              <a:chExt cx="1700" cy="1700"/>
            </a:xfrm>
          </p:grpSpPr>
          <p:pic>
            <p:nvPicPr>
              <p:cNvPr id="16409" name="Picture 2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1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831" y="919"/>
                <a:ext cx="309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11" name="Group 26"/>
            <p:cNvGrpSpPr>
              <a:grpSpLocks noChangeAspect="1"/>
            </p:cNvGrpSpPr>
            <p:nvPr/>
          </p:nvGrpSpPr>
          <p:grpSpPr bwMode="auto">
            <a:xfrm>
              <a:off x="1921" y="0"/>
              <a:ext cx="1621" cy="1619"/>
              <a:chOff x="0" y="0"/>
              <a:chExt cx="1700" cy="1700"/>
            </a:xfrm>
          </p:grpSpPr>
          <p:pic>
            <p:nvPicPr>
              <p:cNvPr id="16412" name="Picture 3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701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13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838" y="859"/>
                <a:ext cx="307" cy="32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14" name="Group 29"/>
            <p:cNvGrpSpPr>
              <a:grpSpLocks noChangeAspect="1"/>
            </p:cNvGrpSpPr>
            <p:nvPr/>
          </p:nvGrpSpPr>
          <p:grpSpPr bwMode="auto">
            <a:xfrm>
              <a:off x="3841" y="0"/>
              <a:ext cx="1621" cy="1619"/>
              <a:chOff x="0" y="0"/>
              <a:chExt cx="1700" cy="1700"/>
            </a:xfrm>
          </p:grpSpPr>
          <p:pic>
            <p:nvPicPr>
              <p:cNvPr id="16415" name="Picture 3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701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1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861" y="888"/>
                <a:ext cx="309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17" name="Group 32"/>
            <p:cNvGrpSpPr>
              <a:grpSpLocks noChangeAspect="1"/>
            </p:cNvGrpSpPr>
            <p:nvPr/>
          </p:nvGrpSpPr>
          <p:grpSpPr bwMode="auto">
            <a:xfrm>
              <a:off x="5761" y="0"/>
              <a:ext cx="1621" cy="1619"/>
              <a:chOff x="0" y="0"/>
              <a:chExt cx="1700" cy="1700"/>
            </a:xfrm>
          </p:grpSpPr>
          <p:pic>
            <p:nvPicPr>
              <p:cNvPr id="16418" name="Picture 3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19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835" y="919"/>
                <a:ext cx="307" cy="318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20" name="Group 35"/>
            <p:cNvGrpSpPr>
              <a:grpSpLocks noChangeAspect="1"/>
            </p:cNvGrpSpPr>
            <p:nvPr/>
          </p:nvGrpSpPr>
          <p:grpSpPr bwMode="auto">
            <a:xfrm>
              <a:off x="7682" y="0"/>
              <a:ext cx="1621" cy="1619"/>
              <a:chOff x="0" y="0"/>
              <a:chExt cx="1700" cy="1700"/>
            </a:xfrm>
          </p:grpSpPr>
          <p:pic>
            <p:nvPicPr>
              <p:cNvPr id="16421" name="Picture 3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2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842" y="935"/>
                <a:ext cx="304" cy="32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423" name="Group 39"/>
          <p:cNvGrpSpPr>
            <a:grpSpLocks noChangeAspect="1"/>
          </p:cNvGrpSpPr>
          <p:nvPr/>
        </p:nvGrpSpPr>
        <p:grpSpPr bwMode="auto">
          <a:xfrm>
            <a:off x="1620838" y="3895725"/>
            <a:ext cx="5907087" cy="1028700"/>
            <a:chOff x="0" y="0"/>
            <a:chExt cx="9302" cy="1620"/>
          </a:xfrm>
        </p:grpSpPr>
        <p:grpSp>
          <p:nvGrpSpPr>
            <p:cNvPr id="16424" name="Group 40"/>
            <p:cNvGrpSpPr>
              <a:grpSpLocks noChangeAspect="1"/>
            </p:cNvGrpSpPr>
            <p:nvPr/>
          </p:nvGrpSpPr>
          <p:grpSpPr bwMode="auto">
            <a:xfrm>
              <a:off x="0" y="0"/>
              <a:ext cx="1621" cy="1621"/>
              <a:chOff x="0" y="0"/>
              <a:chExt cx="1700" cy="1700"/>
            </a:xfrm>
          </p:grpSpPr>
          <p:pic>
            <p:nvPicPr>
              <p:cNvPr id="16425" name="Picture 4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26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593" y="1015"/>
                <a:ext cx="307" cy="317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27" name="Group 43"/>
            <p:cNvGrpSpPr>
              <a:grpSpLocks noChangeAspect="1"/>
            </p:cNvGrpSpPr>
            <p:nvPr/>
          </p:nvGrpSpPr>
          <p:grpSpPr bwMode="auto">
            <a:xfrm>
              <a:off x="1921" y="0"/>
              <a:ext cx="1621" cy="1621"/>
              <a:chOff x="0" y="0"/>
              <a:chExt cx="1700" cy="1700"/>
            </a:xfrm>
          </p:grpSpPr>
          <p:pic>
            <p:nvPicPr>
              <p:cNvPr id="16428" name="Picture 4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701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29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597" y="954"/>
                <a:ext cx="307" cy="32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30" name="Group 46"/>
            <p:cNvGrpSpPr>
              <a:grpSpLocks noChangeAspect="1"/>
            </p:cNvGrpSpPr>
            <p:nvPr/>
          </p:nvGrpSpPr>
          <p:grpSpPr bwMode="auto">
            <a:xfrm>
              <a:off x="3841" y="0"/>
              <a:ext cx="1621" cy="1621"/>
              <a:chOff x="0" y="0"/>
              <a:chExt cx="1700" cy="1700"/>
            </a:xfrm>
          </p:grpSpPr>
          <p:pic>
            <p:nvPicPr>
              <p:cNvPr id="16431" name="Picture 4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701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32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623" y="983"/>
                <a:ext cx="307" cy="317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33" name="Group 49"/>
            <p:cNvGrpSpPr>
              <a:grpSpLocks noChangeAspect="1"/>
            </p:cNvGrpSpPr>
            <p:nvPr/>
          </p:nvGrpSpPr>
          <p:grpSpPr bwMode="auto">
            <a:xfrm>
              <a:off x="5761" y="0"/>
              <a:ext cx="1621" cy="1621"/>
              <a:chOff x="0" y="0"/>
              <a:chExt cx="1700" cy="1700"/>
            </a:xfrm>
          </p:grpSpPr>
          <p:pic>
            <p:nvPicPr>
              <p:cNvPr id="16434" name="Picture 4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35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596" y="983"/>
                <a:ext cx="304" cy="317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36" name="Group 52"/>
            <p:cNvGrpSpPr>
              <a:grpSpLocks noChangeAspect="1"/>
            </p:cNvGrpSpPr>
            <p:nvPr/>
          </p:nvGrpSpPr>
          <p:grpSpPr bwMode="auto">
            <a:xfrm>
              <a:off x="7682" y="0"/>
              <a:ext cx="1621" cy="1621"/>
              <a:chOff x="0" y="0"/>
              <a:chExt cx="1700" cy="1700"/>
            </a:xfrm>
          </p:grpSpPr>
          <p:pic>
            <p:nvPicPr>
              <p:cNvPr id="16437" name="Picture 5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699" cy="169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6438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600" y="983"/>
                <a:ext cx="307" cy="317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439" name="Text Box 44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Key idea: discover </a:t>
            </a:r>
            <a:r>
              <a:rPr lang="en-US" altLang="en-US" sz="4000" i="1">
                <a:latin typeface="Ubuntu" charset="0"/>
                <a:cs typeface="Arial" panose="020B0604020202020204" pitchFamily="34" charset="0"/>
              </a:rPr>
              <a:t>visual chains</a:t>
            </a:r>
          </a:p>
        </p:txBody>
      </p:sp>
      <p:sp>
        <p:nvSpPr>
          <p:cNvPr id="16440" name="AutoShape 56"/>
          <p:cNvSpPr>
            <a:spLocks noChangeArrowheads="1"/>
          </p:cNvSpPr>
          <p:nvPr/>
        </p:nvSpPr>
        <p:spPr bwMode="auto">
          <a:xfrm>
            <a:off x="2035175" y="5067300"/>
            <a:ext cx="203200" cy="390525"/>
          </a:xfrm>
          <a:prstGeom prst="downArrow">
            <a:avLst>
              <a:gd name="adj1" fmla="val 50000"/>
              <a:gd name="adj2" fmla="val 48047"/>
            </a:avLst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vert="eaVert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16441" name="Group 57"/>
          <p:cNvGrpSpPr>
            <a:grpSpLocks/>
          </p:cNvGrpSpPr>
          <p:nvPr/>
        </p:nvGrpSpPr>
        <p:grpSpPr bwMode="auto">
          <a:xfrm>
            <a:off x="2841625" y="5067300"/>
            <a:ext cx="4686300" cy="1508125"/>
            <a:chOff x="0" y="0"/>
            <a:chExt cx="7381" cy="2375"/>
          </a:xfrm>
        </p:grpSpPr>
        <p:pic>
          <p:nvPicPr>
            <p:cNvPr id="1644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8"/>
              <a:ext cx="1620" cy="161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443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758"/>
              <a:ext cx="1620" cy="161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444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" y="758"/>
              <a:ext cx="1620" cy="161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445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" y="758"/>
              <a:ext cx="1620" cy="161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6446" name="AutoShape 62"/>
            <p:cNvSpPr>
              <a:spLocks noChangeArrowheads="1"/>
            </p:cNvSpPr>
            <p:nvPr/>
          </p:nvSpPr>
          <p:spPr bwMode="auto">
            <a:xfrm>
              <a:off x="650" y="0"/>
              <a:ext cx="320" cy="618"/>
            </a:xfrm>
            <a:prstGeom prst="downArrow">
              <a:avLst>
                <a:gd name="adj1" fmla="val 50000"/>
                <a:gd name="adj2" fmla="val 48201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16447" name="AutoShape 63"/>
            <p:cNvSpPr>
              <a:spLocks noChangeArrowheads="1"/>
            </p:cNvSpPr>
            <p:nvPr/>
          </p:nvSpPr>
          <p:spPr bwMode="auto">
            <a:xfrm>
              <a:off x="2570" y="0"/>
              <a:ext cx="320" cy="618"/>
            </a:xfrm>
            <a:prstGeom prst="downArrow">
              <a:avLst>
                <a:gd name="adj1" fmla="val 50000"/>
                <a:gd name="adj2" fmla="val 48201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16448" name="AutoShape 64"/>
            <p:cNvSpPr>
              <a:spLocks noChangeArrowheads="1"/>
            </p:cNvSpPr>
            <p:nvPr/>
          </p:nvSpPr>
          <p:spPr bwMode="auto">
            <a:xfrm>
              <a:off x="4491" y="0"/>
              <a:ext cx="320" cy="618"/>
            </a:xfrm>
            <a:prstGeom prst="downArrow">
              <a:avLst>
                <a:gd name="adj1" fmla="val 50000"/>
                <a:gd name="adj2" fmla="val 48201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16449" name="AutoShape 65"/>
            <p:cNvSpPr>
              <a:spLocks noChangeArrowheads="1"/>
            </p:cNvSpPr>
            <p:nvPr/>
          </p:nvSpPr>
          <p:spPr bwMode="auto">
            <a:xfrm>
              <a:off x="6411" y="0"/>
              <a:ext cx="320" cy="618"/>
            </a:xfrm>
            <a:prstGeom prst="downArrow">
              <a:avLst>
                <a:gd name="adj1" fmla="val 50000"/>
                <a:gd name="adj2" fmla="val 48201"/>
              </a:avLst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ldLvl="0" animBg="1" autoUpdateAnimBg="0"/>
      <p:bldP spid="16387" grpId="0" bldLvl="0" animBg="1" autoUpdateAnimBg="0"/>
      <p:bldP spid="16388" grpId="0" bldLvl="0" animBg="1" autoUpdateAnimBg="0"/>
      <p:bldP spid="16389" grpId="0" bldLvl="0" animBg="1" autoUpdateAnimBg="0"/>
      <p:bldP spid="16440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400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>
                <a:latin typeface="Ubuntu" charset="0"/>
              </a:rPr>
              <a:t>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Initializing chains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07963" y="1379538"/>
            <a:ext cx="87344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Train </a:t>
            </a:r>
            <a:r>
              <a:rPr lang="en-US" altLang="en-US" sz="3200" dirty="0">
                <a:latin typeface="Ubuntu" charset="0"/>
              </a:rPr>
              <a:t>a ranker with pairs of ordered images and global features </a:t>
            </a:r>
            <a:r>
              <a:rPr lang="en-US" altLang="en-US" dirty="0">
                <a:latin typeface="Ubuntu" charset="0"/>
              </a:rPr>
              <a:t>[Parikh &amp; </a:t>
            </a:r>
            <a:r>
              <a:rPr lang="en-US" altLang="en-US" dirty="0" err="1">
                <a:latin typeface="Ubuntu" charset="0"/>
              </a:rPr>
              <a:t>Grauman</a:t>
            </a:r>
            <a:r>
              <a:rPr lang="en-US" altLang="en-US" dirty="0">
                <a:latin typeface="Ubuntu" charset="0"/>
              </a:rPr>
              <a:t>, 2011]</a:t>
            </a:r>
          </a:p>
        </p:txBody>
      </p:sp>
      <p:pic>
        <p:nvPicPr>
          <p:cNvPr id="19460" name="Picture 4" descr="/home/fanyi/tmp/LRA/Picture_comp_3.pngPicture_comp_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3843338"/>
            <a:ext cx="838200" cy="83820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9461" name="Picture 5" descr="/home/fanyi/tmp/LRA/Picture_comp_4.pngPicture_comp_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843338"/>
            <a:ext cx="836613" cy="83661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875213" y="3786188"/>
            <a:ext cx="2513012" cy="963612"/>
          </a:xfrm>
          <a:prstGeom prst="rect">
            <a:avLst/>
          </a:prstGeom>
          <a:noFill/>
          <a:ln w="38100" cmpd="sng">
            <a:solidFill>
              <a:schemeClr val="hlink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662113" y="2557463"/>
            <a:ext cx="5826125" cy="4014787"/>
          </a:xfrm>
          <a:prstGeom prst="can">
            <a:avLst>
              <a:gd name="adj" fmla="val 25000"/>
            </a:avLst>
          </a:prstGeom>
          <a:noFill/>
          <a:ln w="254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222625" y="2838450"/>
            <a:ext cx="2705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pic>
        <p:nvPicPr>
          <p:cNvPr id="19465" name="Picture 9" descr="/home/fanyi/tmp/LRA/Picture_comp_1.pngPicture_comp_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5178425"/>
            <a:ext cx="838200" cy="83820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9466" name="Picture 10" descr="/home/fanyi/tmp/LRA/Picture_comp_2.pngPicture_comp_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5178425"/>
            <a:ext cx="838200" cy="83820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887913" y="5113338"/>
            <a:ext cx="2514600" cy="963612"/>
          </a:xfrm>
          <a:prstGeom prst="rect">
            <a:avLst/>
          </a:prstGeom>
          <a:noFill/>
          <a:ln w="38100" cmpd="sng">
            <a:solidFill>
              <a:schemeClr val="hlink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19468" name="Group 12"/>
          <p:cNvGrpSpPr>
            <a:grpSpLocks/>
          </p:cNvGrpSpPr>
          <p:nvPr/>
        </p:nvGrpSpPr>
        <p:grpSpPr bwMode="auto">
          <a:xfrm>
            <a:off x="1728788" y="5113338"/>
            <a:ext cx="2513012" cy="963612"/>
            <a:chOff x="0" y="0"/>
            <a:chExt cx="3958" cy="1518"/>
          </a:xfrm>
        </p:grpSpPr>
        <p:pic>
          <p:nvPicPr>
            <p:cNvPr id="19469" name="Picture 13" descr="/home/fanyi/tmp/LRA/1.png1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05"/>
              <a:ext cx="1320" cy="1320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9470" name="Picture 14" descr="/home/fanyi/tmp/LRA/2.png2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" y="105"/>
              <a:ext cx="1320" cy="1320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47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3958" cy="1518"/>
            </a:xfrm>
            <a:prstGeom prst="rect">
              <a:avLst/>
            </a:prstGeom>
            <a:noFill/>
            <a:ln w="38100" cmpd="sng">
              <a:solidFill>
                <a:schemeClr val="hlink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pic>
          <p:nvPicPr>
            <p:cNvPr id="19472" name="Picture 16" descr="87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5001" r="29466" b="24200"/>
            <a:stretch>
              <a:fillRect/>
            </a:stretch>
          </p:blipFill>
          <p:spPr bwMode="auto">
            <a:xfrm>
              <a:off x="1612" y="421"/>
              <a:ext cx="756" cy="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73" name="Picture 17" descr="gi.ph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31818" r="32431" b="31137"/>
          <a:stretch>
            <a:fillRect/>
          </a:stretch>
        </p:blipFill>
        <p:spPr bwMode="auto">
          <a:xfrm>
            <a:off x="5884863" y="4010025"/>
            <a:ext cx="508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18" descr="gi.ph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31818" r="32431" b="31137"/>
          <a:stretch>
            <a:fillRect/>
          </a:stretch>
        </p:blipFill>
        <p:spPr bwMode="auto">
          <a:xfrm>
            <a:off x="5884863" y="5343525"/>
            <a:ext cx="5080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19475" name="Group 19"/>
          <p:cNvGrpSpPr>
            <a:grpSpLocks/>
          </p:cNvGrpSpPr>
          <p:nvPr/>
        </p:nvGrpSpPr>
        <p:grpSpPr bwMode="auto">
          <a:xfrm>
            <a:off x="1728788" y="3786188"/>
            <a:ext cx="2513012" cy="963612"/>
            <a:chOff x="0" y="0"/>
            <a:chExt cx="3958" cy="1518"/>
          </a:xfrm>
        </p:grpSpPr>
        <p:pic>
          <p:nvPicPr>
            <p:cNvPr id="19476" name="Picture 20" descr="/home/fanyi/tmp/LRA/Picture_comp_5.pngPicture_comp_5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103"/>
              <a:ext cx="1320" cy="131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9477" name="Picture 21" descr="/home/fanyi/tmp/LRA/Picture_comp_6.pngPicture_comp_6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103"/>
              <a:ext cx="1318" cy="131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9478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3958" cy="1518"/>
            </a:xfrm>
            <a:prstGeom prst="rect">
              <a:avLst/>
            </a:prstGeom>
            <a:noFill/>
            <a:ln w="38100" cmpd="sng">
              <a:solidFill>
                <a:schemeClr val="hlink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pic>
          <p:nvPicPr>
            <p:cNvPr id="19479" name="Picture 23" descr="gi.ph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31818" r="32431" b="31137"/>
            <a:stretch>
              <a:fillRect/>
            </a:stretch>
          </p:blipFill>
          <p:spPr bwMode="auto">
            <a:xfrm flipH="1">
              <a:off x="1563" y="365"/>
              <a:ext cx="810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Initializing with local smoothness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Rank </a:t>
            </a:r>
            <a:r>
              <a:rPr lang="en-US" altLang="en-US" sz="3200" dirty="0">
                <a:latin typeface="Ubuntu" charset="0"/>
              </a:rPr>
              <a:t>and select top ranked images</a:t>
            </a:r>
            <a:endParaRPr lang="en-US" altLang="en-US" sz="1800" dirty="0"/>
          </a:p>
        </p:txBody>
      </p:sp>
      <p:sp>
        <p:nvSpPr>
          <p:cNvPr id="20484" name="Arrow 263"/>
          <p:cNvSpPr>
            <a:spLocks noChangeShapeType="1"/>
          </p:cNvSpPr>
          <p:nvPr/>
        </p:nvSpPr>
        <p:spPr bwMode="auto">
          <a:xfrm>
            <a:off x="96838" y="2663825"/>
            <a:ext cx="8948737" cy="1588"/>
          </a:xfrm>
          <a:prstGeom prst="line">
            <a:avLst/>
          </a:prstGeom>
          <a:noFill/>
          <a:ln w="44450" cmpd="sng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36513" y="2238375"/>
            <a:ext cx="4130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Predicted Attribute Strength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36513" y="2728913"/>
            <a:ext cx="23606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Strong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8283575" y="2728913"/>
            <a:ext cx="88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Weak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96838" y="3181350"/>
            <a:ext cx="5688012" cy="1247775"/>
          </a:xfrm>
          <a:prstGeom prst="rect">
            <a:avLst/>
          </a:prstGeom>
          <a:noFill/>
          <a:ln w="635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196850" y="3257550"/>
            <a:ext cx="5503863" cy="1079500"/>
            <a:chOff x="0" y="0"/>
            <a:chExt cx="8668" cy="1700"/>
          </a:xfrm>
        </p:grpSpPr>
        <p:pic>
          <p:nvPicPr>
            <p:cNvPr id="20490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00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491" name="Picture 1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" y="0"/>
              <a:ext cx="1700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492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" y="0"/>
              <a:ext cx="1698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493" name="Picture 1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" y="0"/>
              <a:ext cx="1700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494" name="Picture 1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" y="0"/>
              <a:ext cx="1700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5783263" y="3257550"/>
            <a:ext cx="3362325" cy="1079500"/>
            <a:chOff x="0" y="0"/>
            <a:chExt cx="5294" cy="1700"/>
          </a:xfrm>
        </p:grpSpPr>
        <p:sp>
          <p:nvSpPr>
            <p:cNvPr id="20496" name="Text Box 4"/>
            <p:cNvSpPr txBox="1">
              <a:spLocks noChangeArrowheads="1"/>
            </p:cNvSpPr>
            <p:nvPr/>
          </p:nvSpPr>
          <p:spPr bwMode="auto">
            <a:xfrm>
              <a:off x="0" y="395"/>
              <a:ext cx="842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3200"/>
                <a:t>...</a:t>
              </a:r>
            </a:p>
          </p:txBody>
        </p:sp>
        <p:sp>
          <p:nvSpPr>
            <p:cNvPr id="20497" name="Text Box 5"/>
            <p:cNvSpPr txBox="1">
              <a:spLocks noChangeArrowheads="1"/>
            </p:cNvSpPr>
            <p:nvPr/>
          </p:nvSpPr>
          <p:spPr bwMode="auto">
            <a:xfrm>
              <a:off x="4452" y="395"/>
              <a:ext cx="842" cy="9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3200">
                  <a:cs typeface="Arial" panose="020B0604020202020204" pitchFamily="34" charset="0"/>
                </a:rPr>
                <a:t>...</a:t>
              </a:r>
              <a:endParaRPr lang="en-US" altLang="en-US" sz="1800">
                <a:cs typeface="Arial" panose="020B0604020202020204" pitchFamily="34" charset="0"/>
              </a:endParaRPr>
            </a:p>
          </p:txBody>
        </p:sp>
        <p:pic>
          <p:nvPicPr>
            <p:cNvPr id="20498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" y="0"/>
              <a:ext cx="1700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499" name="Picture 19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" y="0"/>
              <a:ext cx="1700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4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4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0486 0.093333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500" y="5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71875 0.09259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8500" y="4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bldLvl="0" animBg="1" autoUpdateAnimBg="0"/>
      <p:bldP spid="20488" grpId="1" bldLvl="0" animBg="1" autoUpdateAnimBg="0"/>
      <p:bldP spid="20488" grpId="2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Initializing with local smoothness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Search </a:t>
            </a:r>
            <a:r>
              <a:rPr lang="en-US" altLang="en-US" sz="3200" dirty="0">
                <a:latin typeface="Ubuntu" charset="0"/>
              </a:rPr>
              <a:t>for locally similar-looking patches</a:t>
            </a:r>
            <a:endParaRPr lang="en-US" altLang="en-US" sz="1800" dirty="0"/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41275" y="2649538"/>
            <a:ext cx="9069388" cy="1800225"/>
            <a:chOff x="0" y="0"/>
            <a:chExt cx="14282" cy="2834"/>
          </a:xfrm>
        </p:grpSpPr>
        <p:pic>
          <p:nvPicPr>
            <p:cNvPr id="22533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5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4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" y="0"/>
              <a:ext cx="2832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5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" y="0"/>
              <a:ext cx="2832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6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" y="0"/>
              <a:ext cx="2832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7" name="Picture 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" y="0"/>
              <a:ext cx="2835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22538" name="Group 10"/>
          <p:cNvGrpSpPr>
            <a:grpSpLocks/>
          </p:cNvGrpSpPr>
          <p:nvPr/>
        </p:nvGrpSpPr>
        <p:grpSpPr bwMode="auto">
          <a:xfrm>
            <a:off x="79375" y="2687638"/>
            <a:ext cx="8970963" cy="1731962"/>
            <a:chOff x="0" y="0"/>
            <a:chExt cx="14127" cy="2726"/>
          </a:xfrm>
        </p:grpSpPr>
        <p:sp>
          <p:nvSpPr>
            <p:cNvPr id="22539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0" name="Rectangle 11"/>
            <p:cNvSpPr>
              <a:spLocks noChangeArrowheads="1"/>
            </p:cNvSpPr>
            <p:nvPr/>
          </p:nvSpPr>
          <p:spPr bwMode="auto">
            <a:xfrm>
              <a:off x="1085" y="1339"/>
              <a:ext cx="605" cy="61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1" name="Rectangle 12"/>
            <p:cNvSpPr>
              <a:spLocks noChangeArrowheads="1"/>
            </p:cNvSpPr>
            <p:nvPr/>
          </p:nvSpPr>
          <p:spPr bwMode="auto">
            <a:xfrm>
              <a:off x="1925" y="1926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2" name="Rectangle 13"/>
            <p:cNvSpPr>
              <a:spLocks noChangeArrowheads="1"/>
            </p:cNvSpPr>
            <p:nvPr/>
          </p:nvSpPr>
          <p:spPr bwMode="auto">
            <a:xfrm>
              <a:off x="1510" y="270"/>
              <a:ext cx="745" cy="71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3" name="Rectangle 14"/>
            <p:cNvSpPr>
              <a:spLocks noChangeArrowheads="1"/>
            </p:cNvSpPr>
            <p:nvPr/>
          </p:nvSpPr>
          <p:spPr bwMode="auto">
            <a:xfrm>
              <a:off x="3045" y="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4" name="Rectangle 15"/>
            <p:cNvSpPr>
              <a:spLocks noChangeArrowheads="1"/>
            </p:cNvSpPr>
            <p:nvPr/>
          </p:nvSpPr>
          <p:spPr bwMode="auto">
            <a:xfrm>
              <a:off x="3830" y="1244"/>
              <a:ext cx="700" cy="6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5" name="Rectangle 16"/>
            <p:cNvSpPr>
              <a:spLocks noChangeArrowheads="1"/>
            </p:cNvSpPr>
            <p:nvPr/>
          </p:nvSpPr>
          <p:spPr bwMode="auto">
            <a:xfrm>
              <a:off x="4785" y="1926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6" name="Rectangle 17"/>
            <p:cNvSpPr>
              <a:spLocks noChangeArrowheads="1"/>
            </p:cNvSpPr>
            <p:nvPr/>
          </p:nvSpPr>
          <p:spPr bwMode="auto">
            <a:xfrm>
              <a:off x="4480" y="317"/>
              <a:ext cx="895" cy="924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7" name="Rectangle 18"/>
            <p:cNvSpPr>
              <a:spLocks noChangeArrowheads="1"/>
            </p:cNvSpPr>
            <p:nvPr/>
          </p:nvSpPr>
          <p:spPr bwMode="auto">
            <a:xfrm>
              <a:off x="5707" y="16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8" name="Rectangle 19"/>
            <p:cNvSpPr>
              <a:spLocks noChangeArrowheads="1"/>
            </p:cNvSpPr>
            <p:nvPr/>
          </p:nvSpPr>
          <p:spPr bwMode="auto">
            <a:xfrm>
              <a:off x="6795" y="1387"/>
              <a:ext cx="622" cy="63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49" name="Rectangle 20"/>
            <p:cNvSpPr>
              <a:spLocks noChangeArrowheads="1"/>
            </p:cNvSpPr>
            <p:nvPr/>
          </p:nvSpPr>
          <p:spPr bwMode="auto">
            <a:xfrm>
              <a:off x="6065" y="1941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0" name="Rectangle 21"/>
            <p:cNvSpPr>
              <a:spLocks noChangeArrowheads="1"/>
            </p:cNvSpPr>
            <p:nvPr/>
          </p:nvSpPr>
          <p:spPr bwMode="auto">
            <a:xfrm>
              <a:off x="7237" y="290"/>
              <a:ext cx="915" cy="919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1" name="Rectangle 22"/>
            <p:cNvSpPr>
              <a:spLocks noChangeArrowheads="1"/>
            </p:cNvSpPr>
            <p:nvPr/>
          </p:nvSpPr>
          <p:spPr bwMode="auto">
            <a:xfrm>
              <a:off x="10355" y="40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2" name="Rectangle 23"/>
            <p:cNvSpPr>
              <a:spLocks noChangeArrowheads="1"/>
            </p:cNvSpPr>
            <p:nvPr/>
          </p:nvSpPr>
          <p:spPr bwMode="auto">
            <a:xfrm>
              <a:off x="9652" y="1312"/>
              <a:ext cx="592" cy="60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3" name="Rectangle 24"/>
            <p:cNvSpPr>
              <a:spLocks noChangeArrowheads="1"/>
            </p:cNvSpPr>
            <p:nvPr/>
          </p:nvSpPr>
          <p:spPr bwMode="auto">
            <a:xfrm>
              <a:off x="9937" y="1926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4" name="Rectangle 25"/>
            <p:cNvSpPr>
              <a:spLocks noChangeArrowheads="1"/>
            </p:cNvSpPr>
            <p:nvPr/>
          </p:nvSpPr>
          <p:spPr bwMode="auto">
            <a:xfrm>
              <a:off x="9057" y="497"/>
              <a:ext cx="720" cy="6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5" name="Rectangle 26"/>
            <p:cNvSpPr>
              <a:spLocks noChangeArrowheads="1"/>
            </p:cNvSpPr>
            <p:nvPr/>
          </p:nvSpPr>
          <p:spPr bwMode="auto">
            <a:xfrm>
              <a:off x="12362" y="277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6" name="Rectangle 27"/>
            <p:cNvSpPr>
              <a:spLocks noChangeArrowheads="1"/>
            </p:cNvSpPr>
            <p:nvPr/>
          </p:nvSpPr>
          <p:spPr bwMode="auto">
            <a:xfrm>
              <a:off x="12605" y="1339"/>
              <a:ext cx="637" cy="65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7" name="Rectangle 28"/>
            <p:cNvSpPr>
              <a:spLocks noChangeArrowheads="1"/>
            </p:cNvSpPr>
            <p:nvPr/>
          </p:nvSpPr>
          <p:spPr bwMode="auto">
            <a:xfrm>
              <a:off x="11447" y="207"/>
              <a:ext cx="570" cy="5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2558" name="Rectangle 29"/>
            <p:cNvSpPr>
              <a:spLocks noChangeArrowheads="1"/>
            </p:cNvSpPr>
            <p:nvPr/>
          </p:nvSpPr>
          <p:spPr bwMode="auto">
            <a:xfrm>
              <a:off x="13502" y="277"/>
              <a:ext cx="625" cy="65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41275" y="2649538"/>
            <a:ext cx="9069388" cy="1800225"/>
            <a:chOff x="0" y="0"/>
            <a:chExt cx="14282" cy="2834"/>
          </a:xfrm>
        </p:grpSpPr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0" y="0"/>
              <a:ext cx="14282" cy="2834"/>
              <a:chOff x="0" y="0"/>
              <a:chExt cx="14282" cy="2834"/>
            </a:xfrm>
          </p:grpSpPr>
          <p:pic>
            <p:nvPicPr>
              <p:cNvPr id="24580" name="Picture 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581" name="Picture 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2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582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5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583" name="Picture 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7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4584" name="Picture 8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7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585" name="Rectangle 10"/>
            <p:cNvSpPr>
              <a:spLocks noChangeArrowheads="1"/>
            </p:cNvSpPr>
            <p:nvPr/>
          </p:nvSpPr>
          <p:spPr bwMode="auto">
            <a:xfrm>
              <a:off x="60" y="6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86" name="Rectangle 11"/>
            <p:cNvSpPr>
              <a:spLocks noChangeArrowheads="1"/>
            </p:cNvSpPr>
            <p:nvPr/>
          </p:nvSpPr>
          <p:spPr bwMode="auto">
            <a:xfrm>
              <a:off x="1145" y="1400"/>
              <a:ext cx="605" cy="61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87" name="Rectangle 12"/>
            <p:cNvSpPr>
              <a:spLocks noChangeArrowheads="1"/>
            </p:cNvSpPr>
            <p:nvPr/>
          </p:nvSpPr>
          <p:spPr bwMode="auto">
            <a:xfrm>
              <a:off x="1985" y="1987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88" name="Rectangle 13"/>
            <p:cNvSpPr>
              <a:spLocks noChangeArrowheads="1"/>
            </p:cNvSpPr>
            <p:nvPr/>
          </p:nvSpPr>
          <p:spPr bwMode="auto">
            <a:xfrm>
              <a:off x="1570" y="330"/>
              <a:ext cx="745" cy="71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89" name="Rectangle 14"/>
            <p:cNvSpPr>
              <a:spLocks noChangeArrowheads="1"/>
            </p:cNvSpPr>
            <p:nvPr/>
          </p:nvSpPr>
          <p:spPr bwMode="auto">
            <a:xfrm>
              <a:off x="3105" y="6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0" name="Rectangle 15"/>
            <p:cNvSpPr>
              <a:spLocks noChangeArrowheads="1"/>
            </p:cNvSpPr>
            <p:nvPr/>
          </p:nvSpPr>
          <p:spPr bwMode="auto">
            <a:xfrm>
              <a:off x="3890" y="1305"/>
              <a:ext cx="700" cy="68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1" name="Rectangle 16"/>
            <p:cNvSpPr>
              <a:spLocks noChangeArrowheads="1"/>
            </p:cNvSpPr>
            <p:nvPr/>
          </p:nvSpPr>
          <p:spPr bwMode="auto">
            <a:xfrm>
              <a:off x="4845" y="1987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2" name="Rectangle 17"/>
            <p:cNvSpPr>
              <a:spLocks noChangeArrowheads="1"/>
            </p:cNvSpPr>
            <p:nvPr/>
          </p:nvSpPr>
          <p:spPr bwMode="auto">
            <a:xfrm>
              <a:off x="4540" y="377"/>
              <a:ext cx="895" cy="92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3" name="Rectangle 18"/>
            <p:cNvSpPr>
              <a:spLocks noChangeArrowheads="1"/>
            </p:cNvSpPr>
            <p:nvPr/>
          </p:nvSpPr>
          <p:spPr bwMode="auto">
            <a:xfrm>
              <a:off x="5767" y="22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4" name="Rectangle 19"/>
            <p:cNvSpPr>
              <a:spLocks noChangeArrowheads="1"/>
            </p:cNvSpPr>
            <p:nvPr/>
          </p:nvSpPr>
          <p:spPr bwMode="auto">
            <a:xfrm>
              <a:off x="6855" y="1447"/>
              <a:ext cx="622" cy="63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5" name="Rectangle 20"/>
            <p:cNvSpPr>
              <a:spLocks noChangeArrowheads="1"/>
            </p:cNvSpPr>
            <p:nvPr/>
          </p:nvSpPr>
          <p:spPr bwMode="auto">
            <a:xfrm>
              <a:off x="6125" y="2002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6" name="Rectangle 21"/>
            <p:cNvSpPr>
              <a:spLocks noChangeArrowheads="1"/>
            </p:cNvSpPr>
            <p:nvPr/>
          </p:nvSpPr>
          <p:spPr bwMode="auto">
            <a:xfrm>
              <a:off x="7297" y="350"/>
              <a:ext cx="915" cy="92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7" name="Rectangle 22"/>
            <p:cNvSpPr>
              <a:spLocks noChangeArrowheads="1"/>
            </p:cNvSpPr>
            <p:nvPr/>
          </p:nvSpPr>
          <p:spPr bwMode="auto">
            <a:xfrm>
              <a:off x="10415" y="460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8" name="Rectangle 23"/>
            <p:cNvSpPr>
              <a:spLocks noChangeArrowheads="1"/>
            </p:cNvSpPr>
            <p:nvPr/>
          </p:nvSpPr>
          <p:spPr bwMode="auto">
            <a:xfrm>
              <a:off x="9712" y="1372"/>
              <a:ext cx="592" cy="60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599" name="Rectangle 24"/>
            <p:cNvSpPr>
              <a:spLocks noChangeArrowheads="1"/>
            </p:cNvSpPr>
            <p:nvPr/>
          </p:nvSpPr>
          <p:spPr bwMode="auto">
            <a:xfrm>
              <a:off x="9997" y="1987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600" name="Rectangle 25"/>
            <p:cNvSpPr>
              <a:spLocks noChangeArrowheads="1"/>
            </p:cNvSpPr>
            <p:nvPr/>
          </p:nvSpPr>
          <p:spPr bwMode="auto">
            <a:xfrm>
              <a:off x="9117" y="555"/>
              <a:ext cx="720" cy="69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601" name="Rectangle 26"/>
            <p:cNvSpPr>
              <a:spLocks noChangeArrowheads="1"/>
            </p:cNvSpPr>
            <p:nvPr/>
          </p:nvSpPr>
          <p:spPr bwMode="auto">
            <a:xfrm>
              <a:off x="12422" y="337"/>
              <a:ext cx="775" cy="7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602" name="Rectangle 27"/>
            <p:cNvSpPr>
              <a:spLocks noChangeArrowheads="1"/>
            </p:cNvSpPr>
            <p:nvPr/>
          </p:nvSpPr>
          <p:spPr bwMode="auto">
            <a:xfrm>
              <a:off x="12665" y="1400"/>
              <a:ext cx="637" cy="64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603" name="Rectangle 28"/>
            <p:cNvSpPr>
              <a:spLocks noChangeArrowheads="1"/>
            </p:cNvSpPr>
            <p:nvPr/>
          </p:nvSpPr>
          <p:spPr bwMode="auto">
            <a:xfrm>
              <a:off x="11507" y="267"/>
              <a:ext cx="570" cy="5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4604" name="Rectangle 29"/>
            <p:cNvSpPr>
              <a:spLocks noChangeArrowheads="1"/>
            </p:cNvSpPr>
            <p:nvPr/>
          </p:nvSpPr>
          <p:spPr bwMode="auto">
            <a:xfrm>
              <a:off x="13562" y="337"/>
              <a:ext cx="625" cy="65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24605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Initializing with local smoothness</a:t>
            </a:r>
          </a:p>
        </p:txBody>
      </p:sp>
      <p:sp>
        <p:nvSpPr>
          <p:cNvPr id="24606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Search </a:t>
            </a:r>
            <a:r>
              <a:rPr lang="en-US" altLang="en-US" sz="3200" dirty="0">
                <a:latin typeface="Ubuntu" charset="0"/>
              </a:rPr>
              <a:t>for locally similar-looking patches</a:t>
            </a:r>
            <a:endParaRPr lang="en-US" altLang="en-US" sz="1800" dirty="0"/>
          </a:p>
        </p:txBody>
      </p:sp>
      <p:sp>
        <p:nvSpPr>
          <p:cNvPr id="24607" name="Text Box 33"/>
          <p:cNvSpPr txBox="1">
            <a:spLocks noChangeArrowheads="1"/>
          </p:cNvSpPr>
          <p:nvPr/>
        </p:nvSpPr>
        <p:spPr bwMode="auto">
          <a:xfrm>
            <a:off x="1181100" y="5435600"/>
            <a:ext cx="21145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Solve for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2460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5240338"/>
            <a:ext cx="51736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24609" name="Group 33"/>
          <p:cNvGrpSpPr>
            <a:grpSpLocks/>
          </p:cNvGrpSpPr>
          <p:nvPr/>
        </p:nvGrpSpPr>
        <p:grpSpPr bwMode="auto">
          <a:xfrm>
            <a:off x="1276350" y="3095625"/>
            <a:ext cx="7593013" cy="663575"/>
            <a:chOff x="0" y="0"/>
            <a:chExt cx="11957" cy="1046"/>
          </a:xfrm>
        </p:grpSpPr>
        <p:sp>
          <p:nvSpPr>
            <p:cNvPr id="24610" name="Arrow 1201"/>
            <p:cNvSpPr>
              <a:spLocks noChangeShapeType="1"/>
            </p:cNvSpPr>
            <p:nvPr/>
          </p:nvSpPr>
          <p:spPr bwMode="auto">
            <a:xfrm flipV="1">
              <a:off x="5245" y="996"/>
              <a:ext cx="2837" cy="5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11" name="Arrow 1201"/>
            <p:cNvSpPr>
              <a:spLocks noChangeShapeType="1"/>
            </p:cNvSpPr>
            <p:nvPr/>
          </p:nvSpPr>
          <p:spPr bwMode="auto">
            <a:xfrm>
              <a:off x="0" y="0"/>
              <a:ext cx="3060" cy="165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12" name="Arrow 1201"/>
            <p:cNvSpPr>
              <a:spLocks noChangeShapeType="1"/>
            </p:cNvSpPr>
            <p:nvPr/>
          </p:nvSpPr>
          <p:spPr bwMode="auto">
            <a:xfrm flipV="1">
              <a:off x="8082" y="0"/>
              <a:ext cx="3875" cy="993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13" name="Arrow 1201"/>
            <p:cNvSpPr>
              <a:spLocks noChangeShapeType="1"/>
            </p:cNvSpPr>
            <p:nvPr/>
          </p:nvSpPr>
          <p:spPr bwMode="auto">
            <a:xfrm>
              <a:off x="3062" y="163"/>
              <a:ext cx="2182" cy="883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4614" name="Group 38"/>
          <p:cNvGrpSpPr>
            <a:grpSpLocks/>
          </p:cNvGrpSpPr>
          <p:nvPr/>
        </p:nvGrpSpPr>
        <p:grpSpPr bwMode="auto">
          <a:xfrm>
            <a:off x="965200" y="2962275"/>
            <a:ext cx="7342188" cy="796925"/>
            <a:chOff x="0" y="0"/>
            <a:chExt cx="11563" cy="1256"/>
          </a:xfrm>
        </p:grpSpPr>
        <p:sp>
          <p:nvSpPr>
            <p:cNvPr id="24615" name="Arrow 1201"/>
            <p:cNvSpPr>
              <a:spLocks noChangeShapeType="1"/>
            </p:cNvSpPr>
            <p:nvPr/>
          </p:nvSpPr>
          <p:spPr bwMode="auto">
            <a:xfrm flipV="1">
              <a:off x="0" y="0"/>
              <a:ext cx="2060" cy="1256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16" name="Arrow 1201"/>
            <p:cNvSpPr>
              <a:spLocks noChangeShapeType="1"/>
            </p:cNvSpPr>
            <p:nvPr/>
          </p:nvSpPr>
          <p:spPr bwMode="auto">
            <a:xfrm>
              <a:off x="2063" y="0"/>
              <a:ext cx="2658" cy="113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17" name="Arrow 1201"/>
            <p:cNvSpPr>
              <a:spLocks noChangeShapeType="1"/>
            </p:cNvSpPr>
            <p:nvPr/>
          </p:nvSpPr>
          <p:spPr bwMode="auto">
            <a:xfrm>
              <a:off x="4720" y="113"/>
              <a:ext cx="4628" cy="26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18" name="Arrow 1201"/>
            <p:cNvSpPr>
              <a:spLocks noChangeShapeType="1"/>
            </p:cNvSpPr>
            <p:nvPr/>
          </p:nvSpPr>
          <p:spPr bwMode="auto">
            <a:xfrm>
              <a:off x="9348" y="373"/>
              <a:ext cx="2215" cy="883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4619" name="Group 43"/>
          <p:cNvGrpSpPr>
            <a:grpSpLocks/>
          </p:cNvGrpSpPr>
          <p:nvPr/>
        </p:nvGrpSpPr>
        <p:grpSpPr bwMode="auto">
          <a:xfrm>
            <a:off x="4606925" y="3727450"/>
            <a:ext cx="3703638" cy="2279650"/>
            <a:chOff x="0" y="0"/>
            <a:chExt cx="5833" cy="3590"/>
          </a:xfrm>
        </p:grpSpPr>
        <p:sp>
          <p:nvSpPr>
            <p:cNvPr id="24620" name="Arrow 1006"/>
            <p:cNvSpPr>
              <a:spLocks noChangeShapeType="1"/>
            </p:cNvSpPr>
            <p:nvPr/>
          </p:nvSpPr>
          <p:spPr bwMode="auto">
            <a:xfrm flipH="1" flipV="1">
              <a:off x="1503" y="50"/>
              <a:ext cx="1303" cy="2523"/>
            </a:xfrm>
            <a:prstGeom prst="line">
              <a:avLst/>
            </a:prstGeom>
            <a:noFill/>
            <a:ln w="8890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21" name="Line 45"/>
            <p:cNvSpPr>
              <a:spLocks noChangeShapeType="1"/>
            </p:cNvSpPr>
            <p:nvPr/>
          </p:nvSpPr>
          <p:spPr bwMode="auto">
            <a:xfrm flipV="1">
              <a:off x="0" y="0"/>
              <a:ext cx="2835" cy="50"/>
            </a:xfrm>
            <a:prstGeom prst="line">
              <a:avLst/>
            </a:prstGeom>
            <a:noFill/>
            <a:ln w="38100" cmpd="sng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622" name="Rectangle 48"/>
            <p:cNvSpPr>
              <a:spLocks noChangeArrowheads="1"/>
            </p:cNvSpPr>
            <p:nvPr/>
          </p:nvSpPr>
          <p:spPr bwMode="auto">
            <a:xfrm>
              <a:off x="1400" y="2680"/>
              <a:ext cx="4433" cy="910"/>
            </a:xfrm>
            <a:prstGeom prst="rect">
              <a:avLst/>
            </a:prstGeom>
            <a:noFill/>
            <a:ln w="2540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Initializing with local smoothness</a:t>
            </a: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41275" y="2649538"/>
            <a:ext cx="9069388" cy="1800225"/>
            <a:chOff x="0" y="0"/>
            <a:chExt cx="14282" cy="2834"/>
          </a:xfrm>
        </p:grpSpPr>
        <p:pic>
          <p:nvPicPr>
            <p:cNvPr id="26628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5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29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" y="0"/>
              <a:ext cx="2832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30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" y="0"/>
              <a:ext cx="2832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31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" y="0"/>
              <a:ext cx="2832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32" name="Picture 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" y="0"/>
              <a:ext cx="2835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768350" y="3538538"/>
            <a:ext cx="384175" cy="388937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6634" name="Rectangle 15"/>
          <p:cNvSpPr>
            <a:spLocks noChangeArrowheads="1"/>
          </p:cNvSpPr>
          <p:nvPr/>
        </p:nvSpPr>
        <p:spPr bwMode="auto">
          <a:xfrm>
            <a:off x="2511425" y="3478213"/>
            <a:ext cx="444500" cy="433387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6635" name="Rectangle 19"/>
          <p:cNvSpPr>
            <a:spLocks noChangeArrowheads="1"/>
          </p:cNvSpPr>
          <p:nvPr/>
        </p:nvSpPr>
        <p:spPr bwMode="auto">
          <a:xfrm>
            <a:off x="4394200" y="3568700"/>
            <a:ext cx="395288" cy="400050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6636" name="Rectangle 23"/>
          <p:cNvSpPr>
            <a:spLocks noChangeArrowheads="1"/>
          </p:cNvSpPr>
          <p:nvPr/>
        </p:nvSpPr>
        <p:spPr bwMode="auto">
          <a:xfrm>
            <a:off x="6207125" y="3521075"/>
            <a:ext cx="377825" cy="381000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6637" name="Rectangle 27"/>
          <p:cNvSpPr>
            <a:spLocks noChangeArrowheads="1"/>
          </p:cNvSpPr>
          <p:nvPr/>
        </p:nvSpPr>
        <p:spPr bwMode="auto">
          <a:xfrm>
            <a:off x="8083550" y="3538538"/>
            <a:ext cx="404813" cy="411162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26638" name="Line 29"/>
          <p:cNvSpPr>
            <a:spLocks noChangeShapeType="1"/>
          </p:cNvSpPr>
          <p:nvPr/>
        </p:nvSpPr>
        <p:spPr bwMode="auto">
          <a:xfrm flipV="1">
            <a:off x="962025" y="3690938"/>
            <a:ext cx="1776413" cy="61912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639" name="Line 30"/>
          <p:cNvSpPr>
            <a:spLocks noChangeShapeType="1"/>
          </p:cNvSpPr>
          <p:nvPr/>
        </p:nvSpPr>
        <p:spPr bwMode="auto">
          <a:xfrm>
            <a:off x="2740025" y="3690938"/>
            <a:ext cx="1854200" cy="61912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640" name="Line 31"/>
          <p:cNvSpPr>
            <a:spLocks noChangeShapeType="1"/>
          </p:cNvSpPr>
          <p:nvPr/>
        </p:nvSpPr>
        <p:spPr bwMode="auto">
          <a:xfrm flipV="1">
            <a:off x="4594225" y="3721100"/>
            <a:ext cx="1797050" cy="33338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641" name="Line 32"/>
          <p:cNvSpPr>
            <a:spLocks noChangeShapeType="1"/>
          </p:cNvSpPr>
          <p:nvPr/>
        </p:nvSpPr>
        <p:spPr bwMode="auto">
          <a:xfrm>
            <a:off x="6391275" y="3724275"/>
            <a:ext cx="1887538" cy="30163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642" name="Text Box 3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  <a:cs typeface="Arial" panose="020B0604020202020204" pitchFamily="34" charset="0"/>
              </a:rPr>
              <a:t>Search </a:t>
            </a:r>
            <a:r>
              <a:rPr lang="en-US" altLang="en-US" sz="3200" dirty="0">
                <a:latin typeface="Ubuntu" charset="0"/>
                <a:cs typeface="Arial" panose="020B0604020202020204" pitchFamily="34" charset="0"/>
              </a:rPr>
              <a:t>for locally similar-looking patches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26643" name="Text Box 34"/>
          <p:cNvSpPr txBox="1">
            <a:spLocks noChangeArrowheads="1"/>
          </p:cNvSpPr>
          <p:nvPr/>
        </p:nvSpPr>
        <p:spPr bwMode="auto">
          <a:xfrm>
            <a:off x="1181100" y="5435600"/>
            <a:ext cx="211455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Solve for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26644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5240338"/>
            <a:ext cx="5173663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26645" name="Text Box 36"/>
          <p:cNvSpPr txBox="1">
            <a:spLocks noChangeArrowheads="1"/>
          </p:cNvSpPr>
          <p:nvPr/>
        </p:nvSpPr>
        <p:spPr bwMode="auto">
          <a:xfrm>
            <a:off x="1069975" y="4448175"/>
            <a:ext cx="70024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Solve with dynamic programming</a:t>
            </a:r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Initializing with local smoothness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Compute </a:t>
            </a:r>
            <a:r>
              <a:rPr lang="en-US" altLang="en-US" sz="3200" dirty="0">
                <a:latin typeface="Ubuntu" charset="0"/>
              </a:rPr>
              <a:t>multiple initial chains</a:t>
            </a:r>
            <a:endParaRPr lang="en-US" altLang="en-US" sz="1800" dirty="0"/>
          </a:p>
        </p:txBody>
      </p:sp>
      <p:grpSp>
        <p:nvGrpSpPr>
          <p:cNvPr id="28676" name="Group 4"/>
          <p:cNvGrpSpPr>
            <a:grpSpLocks noChangeAspect="1"/>
          </p:cNvGrpSpPr>
          <p:nvPr/>
        </p:nvGrpSpPr>
        <p:grpSpPr bwMode="auto">
          <a:xfrm>
            <a:off x="947738" y="2012950"/>
            <a:ext cx="7253287" cy="1439863"/>
            <a:chOff x="0" y="0"/>
            <a:chExt cx="14282" cy="2834"/>
          </a:xfrm>
        </p:grpSpPr>
        <p:grpSp>
          <p:nvGrpSpPr>
            <p:cNvPr id="28677" name="Group 5"/>
            <p:cNvGrpSpPr>
              <a:grpSpLocks noChangeAspect="1"/>
            </p:cNvGrpSpPr>
            <p:nvPr/>
          </p:nvGrpSpPr>
          <p:grpSpPr bwMode="auto">
            <a:xfrm>
              <a:off x="0" y="0"/>
              <a:ext cx="14282" cy="2834"/>
              <a:chOff x="0" y="0"/>
              <a:chExt cx="14282" cy="2834"/>
            </a:xfrm>
          </p:grpSpPr>
          <p:pic>
            <p:nvPicPr>
              <p:cNvPr id="2867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79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3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80" name="Picture 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3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7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7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683" name="Rectangle 11"/>
            <p:cNvSpPr>
              <a:spLocks noChangeAspect="1" noChangeArrowheads="1"/>
            </p:cNvSpPr>
            <p:nvPr/>
          </p:nvSpPr>
          <p:spPr bwMode="auto">
            <a:xfrm>
              <a:off x="1147" y="1400"/>
              <a:ext cx="603" cy="61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684" name="Rectangle 15"/>
            <p:cNvSpPr>
              <a:spLocks noChangeAspect="1" noChangeArrowheads="1"/>
            </p:cNvSpPr>
            <p:nvPr/>
          </p:nvSpPr>
          <p:spPr bwMode="auto">
            <a:xfrm>
              <a:off x="3892" y="1306"/>
              <a:ext cx="697" cy="681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685" name="Rectangle 19"/>
            <p:cNvSpPr>
              <a:spLocks noChangeAspect="1" noChangeArrowheads="1"/>
            </p:cNvSpPr>
            <p:nvPr/>
          </p:nvSpPr>
          <p:spPr bwMode="auto">
            <a:xfrm>
              <a:off x="6855" y="1447"/>
              <a:ext cx="622" cy="631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686" name="Rectangle 23"/>
            <p:cNvSpPr>
              <a:spLocks noChangeAspect="1" noChangeArrowheads="1"/>
            </p:cNvSpPr>
            <p:nvPr/>
          </p:nvSpPr>
          <p:spPr bwMode="auto">
            <a:xfrm>
              <a:off x="9712" y="1372"/>
              <a:ext cx="594" cy="600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687" name="Rectangle 27"/>
            <p:cNvSpPr>
              <a:spLocks noChangeAspect="1" noChangeArrowheads="1"/>
            </p:cNvSpPr>
            <p:nvPr/>
          </p:nvSpPr>
          <p:spPr bwMode="auto">
            <a:xfrm>
              <a:off x="12663" y="1400"/>
              <a:ext cx="641" cy="64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688" name="Line 29"/>
            <p:cNvSpPr>
              <a:spLocks noChangeAspect="1" noChangeShapeType="1"/>
            </p:cNvSpPr>
            <p:nvPr/>
          </p:nvSpPr>
          <p:spPr bwMode="auto">
            <a:xfrm flipV="1">
              <a:off x="1450" y="1640"/>
              <a:ext cx="2798" cy="97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9" name="Line 30"/>
            <p:cNvSpPr>
              <a:spLocks noChangeAspect="1" noChangeShapeType="1"/>
            </p:cNvSpPr>
            <p:nvPr/>
          </p:nvSpPr>
          <p:spPr bwMode="auto">
            <a:xfrm>
              <a:off x="4248" y="1640"/>
              <a:ext cx="2923" cy="97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90" name="Line 31"/>
            <p:cNvSpPr>
              <a:spLocks noChangeAspect="1" noChangeShapeType="1"/>
            </p:cNvSpPr>
            <p:nvPr/>
          </p:nvSpPr>
          <p:spPr bwMode="auto">
            <a:xfrm flipV="1">
              <a:off x="7171" y="1687"/>
              <a:ext cx="2829" cy="53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91" name="Line 32"/>
            <p:cNvSpPr>
              <a:spLocks noChangeAspect="1" noChangeShapeType="1"/>
            </p:cNvSpPr>
            <p:nvPr/>
          </p:nvSpPr>
          <p:spPr bwMode="auto">
            <a:xfrm>
              <a:off x="10000" y="1694"/>
              <a:ext cx="2973" cy="47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8692" name="Group 20"/>
          <p:cNvGrpSpPr>
            <a:grpSpLocks noChangeAspect="1"/>
          </p:cNvGrpSpPr>
          <p:nvPr/>
        </p:nvGrpSpPr>
        <p:grpSpPr bwMode="auto">
          <a:xfrm>
            <a:off x="947738" y="5146675"/>
            <a:ext cx="7253287" cy="1438275"/>
            <a:chOff x="0" y="0"/>
            <a:chExt cx="14282" cy="2834"/>
          </a:xfrm>
        </p:grpSpPr>
        <p:grpSp>
          <p:nvGrpSpPr>
            <p:cNvPr id="28693" name="Group 21"/>
            <p:cNvGrpSpPr>
              <a:grpSpLocks noChangeAspect="1"/>
            </p:cNvGrpSpPr>
            <p:nvPr/>
          </p:nvGrpSpPr>
          <p:grpSpPr bwMode="auto">
            <a:xfrm>
              <a:off x="0" y="0"/>
              <a:ext cx="14282" cy="2834"/>
              <a:chOff x="0" y="0"/>
              <a:chExt cx="14282" cy="2834"/>
            </a:xfrm>
          </p:grpSpPr>
          <p:pic>
            <p:nvPicPr>
              <p:cNvPr id="28694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95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3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96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3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97" name="Picture 2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7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698" name="Picture 2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7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699" name="Rectangle 11"/>
            <p:cNvSpPr>
              <a:spLocks noChangeAspect="1" noChangeArrowheads="1"/>
            </p:cNvSpPr>
            <p:nvPr/>
          </p:nvSpPr>
          <p:spPr bwMode="auto">
            <a:xfrm>
              <a:off x="885" y="1580"/>
              <a:ext cx="606" cy="613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00" name="Rectangle 15"/>
            <p:cNvSpPr>
              <a:spLocks noChangeAspect="1" noChangeArrowheads="1"/>
            </p:cNvSpPr>
            <p:nvPr/>
          </p:nvSpPr>
          <p:spPr bwMode="auto">
            <a:xfrm>
              <a:off x="3710" y="1526"/>
              <a:ext cx="700" cy="68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01" name="Rectangle 19"/>
            <p:cNvSpPr>
              <a:spLocks noChangeAspect="1" noChangeArrowheads="1"/>
            </p:cNvSpPr>
            <p:nvPr/>
          </p:nvSpPr>
          <p:spPr bwMode="auto">
            <a:xfrm>
              <a:off x="6596" y="1627"/>
              <a:ext cx="622" cy="63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02" name="Rectangle 23"/>
            <p:cNvSpPr>
              <a:spLocks noChangeAspect="1" noChangeArrowheads="1"/>
            </p:cNvSpPr>
            <p:nvPr/>
          </p:nvSpPr>
          <p:spPr bwMode="auto">
            <a:xfrm>
              <a:off x="9449" y="1552"/>
              <a:ext cx="597" cy="601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03" name="Rectangle 27"/>
            <p:cNvSpPr>
              <a:spLocks noChangeAspect="1" noChangeArrowheads="1"/>
            </p:cNvSpPr>
            <p:nvPr/>
          </p:nvSpPr>
          <p:spPr bwMode="auto">
            <a:xfrm>
              <a:off x="12403" y="1580"/>
              <a:ext cx="641" cy="648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04" name="Line 29"/>
            <p:cNvSpPr>
              <a:spLocks noChangeAspect="1" noChangeShapeType="1"/>
            </p:cNvSpPr>
            <p:nvPr/>
          </p:nvSpPr>
          <p:spPr bwMode="auto">
            <a:xfrm flipV="1">
              <a:off x="1191" y="1867"/>
              <a:ext cx="2891" cy="5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705" name="Line 30"/>
            <p:cNvSpPr>
              <a:spLocks noChangeAspect="1" noChangeShapeType="1"/>
            </p:cNvSpPr>
            <p:nvPr/>
          </p:nvSpPr>
          <p:spPr bwMode="auto">
            <a:xfrm>
              <a:off x="4082" y="1867"/>
              <a:ext cx="2829" cy="5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706" name="Line 31"/>
            <p:cNvSpPr>
              <a:spLocks noChangeAspect="1" noChangeShapeType="1"/>
            </p:cNvSpPr>
            <p:nvPr/>
          </p:nvSpPr>
          <p:spPr bwMode="auto">
            <a:xfrm flipV="1">
              <a:off x="6911" y="1867"/>
              <a:ext cx="2829" cy="5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707" name="Line 32"/>
            <p:cNvSpPr>
              <a:spLocks noChangeAspect="1" noChangeShapeType="1"/>
            </p:cNvSpPr>
            <p:nvPr/>
          </p:nvSpPr>
          <p:spPr bwMode="auto">
            <a:xfrm>
              <a:off x="9740" y="1871"/>
              <a:ext cx="2973" cy="5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8708" name="Group 36"/>
          <p:cNvGrpSpPr>
            <a:grpSpLocks noChangeAspect="1"/>
          </p:cNvGrpSpPr>
          <p:nvPr/>
        </p:nvGrpSpPr>
        <p:grpSpPr bwMode="auto">
          <a:xfrm>
            <a:off x="947738" y="3579813"/>
            <a:ext cx="7253287" cy="1439862"/>
            <a:chOff x="0" y="0"/>
            <a:chExt cx="14282" cy="2834"/>
          </a:xfrm>
        </p:grpSpPr>
        <p:grpSp>
          <p:nvGrpSpPr>
            <p:cNvPr id="28709" name="Group 37"/>
            <p:cNvGrpSpPr>
              <a:grpSpLocks noChangeAspect="1"/>
            </p:cNvGrpSpPr>
            <p:nvPr/>
          </p:nvGrpSpPr>
          <p:grpSpPr bwMode="auto">
            <a:xfrm>
              <a:off x="0" y="0"/>
              <a:ext cx="14282" cy="2834"/>
              <a:chOff x="0" y="0"/>
              <a:chExt cx="14282" cy="2834"/>
            </a:xfrm>
          </p:grpSpPr>
          <p:pic>
            <p:nvPicPr>
              <p:cNvPr id="28710" name="Picture 3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711" name="Picture 3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3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712" name="Picture 4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3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713" name="Picture 4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7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8714" name="Picture 4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47" y="0"/>
                <a:ext cx="2835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715" name="Rectangle 11"/>
            <p:cNvSpPr>
              <a:spLocks noChangeAspect="1" noChangeArrowheads="1"/>
            </p:cNvSpPr>
            <p:nvPr/>
          </p:nvSpPr>
          <p:spPr bwMode="auto">
            <a:xfrm>
              <a:off x="1466" y="1019"/>
              <a:ext cx="603" cy="61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16" name="Rectangle 15"/>
            <p:cNvSpPr>
              <a:spLocks noChangeAspect="1" noChangeArrowheads="1"/>
            </p:cNvSpPr>
            <p:nvPr/>
          </p:nvSpPr>
          <p:spPr bwMode="auto">
            <a:xfrm>
              <a:off x="4211" y="884"/>
              <a:ext cx="700" cy="684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17" name="Rectangle 19"/>
            <p:cNvSpPr>
              <a:spLocks noChangeAspect="1" noChangeArrowheads="1"/>
            </p:cNvSpPr>
            <p:nvPr/>
          </p:nvSpPr>
          <p:spPr bwMode="auto">
            <a:xfrm>
              <a:off x="7174" y="1028"/>
              <a:ext cx="622" cy="631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18" name="Rectangle 23"/>
            <p:cNvSpPr>
              <a:spLocks noChangeAspect="1" noChangeArrowheads="1"/>
            </p:cNvSpPr>
            <p:nvPr/>
          </p:nvSpPr>
          <p:spPr bwMode="auto">
            <a:xfrm>
              <a:off x="10031" y="972"/>
              <a:ext cx="594" cy="600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19" name="Rectangle 27"/>
            <p:cNvSpPr>
              <a:spLocks noChangeAspect="1" noChangeArrowheads="1"/>
            </p:cNvSpPr>
            <p:nvPr/>
          </p:nvSpPr>
          <p:spPr bwMode="auto">
            <a:xfrm>
              <a:off x="12925" y="1019"/>
              <a:ext cx="638" cy="650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28720" name="Line 29"/>
            <p:cNvSpPr>
              <a:spLocks noChangeAspect="1" noChangeShapeType="1"/>
            </p:cNvSpPr>
            <p:nvPr/>
          </p:nvSpPr>
          <p:spPr bwMode="auto">
            <a:xfrm flipV="1">
              <a:off x="1772" y="1212"/>
              <a:ext cx="2788" cy="147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721" name="Line 30"/>
            <p:cNvSpPr>
              <a:spLocks noChangeAspect="1" noChangeShapeType="1"/>
            </p:cNvSpPr>
            <p:nvPr/>
          </p:nvSpPr>
          <p:spPr bwMode="auto">
            <a:xfrm>
              <a:off x="4561" y="1212"/>
              <a:ext cx="2929" cy="147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722" name="Line 31"/>
            <p:cNvSpPr>
              <a:spLocks noChangeAspect="1" noChangeShapeType="1"/>
            </p:cNvSpPr>
            <p:nvPr/>
          </p:nvSpPr>
          <p:spPr bwMode="auto">
            <a:xfrm flipV="1">
              <a:off x="7490" y="1309"/>
              <a:ext cx="2829" cy="50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723" name="Line 32"/>
            <p:cNvSpPr>
              <a:spLocks noChangeAspect="1" noChangeShapeType="1"/>
            </p:cNvSpPr>
            <p:nvPr/>
          </p:nvSpPr>
          <p:spPr bwMode="auto">
            <a:xfrm>
              <a:off x="10322" y="1312"/>
              <a:ext cx="2970" cy="47"/>
            </a:xfrm>
            <a:prstGeom prst="line">
              <a:avLst/>
            </a:prstGeom>
            <a:noFill/>
            <a:ln w="63500" cmpd="sng">
              <a:solidFill>
                <a:srgbClr val="FFFF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8724" name="Rectangle 37"/>
          <p:cNvSpPr>
            <a:spLocks noChangeArrowheads="1"/>
          </p:cNvSpPr>
          <p:nvPr/>
        </p:nvSpPr>
        <p:spPr bwMode="auto">
          <a:xfrm>
            <a:off x="896938" y="1955800"/>
            <a:ext cx="7354887" cy="1549400"/>
          </a:xfrm>
          <a:prstGeom prst="rect">
            <a:avLst/>
          </a:prstGeom>
          <a:noFill/>
          <a:ln w="381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67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72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189352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67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190741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287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6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4" grpId="0" bldLvl="0" animBg="1" autoUpdateAnimBg="0"/>
      <p:bldP spid="28724" grpId="1" bldLvl="0" animBg="1" autoUpdateAnimBg="0"/>
      <p:bldP spid="28724" grpId="2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1" b="46609"/>
          <a:stretch>
            <a:fillRect/>
          </a:stretch>
        </p:blipFill>
        <p:spPr bwMode="auto">
          <a:xfrm>
            <a:off x="149225" y="1152525"/>
            <a:ext cx="43211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Visual attributes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r="7452"/>
          <a:stretch>
            <a:fillRect/>
          </a:stretch>
        </p:blipFill>
        <p:spPr bwMode="auto">
          <a:xfrm>
            <a:off x="4468813" y="1152525"/>
            <a:ext cx="4319587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63713" y="2952750"/>
            <a:ext cx="2705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>
                <a:solidFill>
                  <a:srgbClr val="A02C34"/>
                </a:solidFill>
                <a:latin typeface="Ubuntu" charset="0"/>
              </a:rPr>
              <a:t>High heel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468813" y="2952750"/>
            <a:ext cx="21732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B9E13"/>
                </a:solidFill>
                <a:latin typeface="Ubuntu" charset="0"/>
                <a:cs typeface="Arial" panose="020B0604020202020204" pitchFamily="34" charset="0"/>
              </a:rPr>
              <a:t>Smile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3467100"/>
            <a:ext cx="4319587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470400" y="3335338"/>
            <a:ext cx="32639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Mountainous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4"/>
          <a:stretch>
            <a:fillRect/>
          </a:stretch>
        </p:blipFill>
        <p:spPr bwMode="auto">
          <a:xfrm>
            <a:off x="149225" y="3475038"/>
            <a:ext cx="4319588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763713" y="3335338"/>
            <a:ext cx="270351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>
                <a:solidFill>
                  <a:schemeClr val="hlink"/>
                </a:solidFill>
                <a:latin typeface="Ubuntu" charset="0"/>
                <a:cs typeface="Arial" panose="020B0604020202020204" pitchFamily="34" charset="0"/>
              </a:rPr>
              <a:t>Cozy</a:t>
            </a:r>
          </a:p>
        </p:txBody>
      </p:sp>
      <p:sp>
        <p:nvSpPr>
          <p:cNvPr id="4107" name="Text Box 77"/>
          <p:cNvSpPr txBox="1">
            <a:spLocks noChangeArrowheads="1"/>
          </p:cNvSpPr>
          <p:nvPr/>
        </p:nvSpPr>
        <p:spPr bwMode="auto">
          <a:xfrm>
            <a:off x="95000" y="6083300"/>
            <a:ext cx="89658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[</a:t>
            </a:r>
            <a:r>
              <a:rPr lang="en-US" altLang="en-US" dirty="0" err="1">
                <a:latin typeface="Ubuntu" charset="0"/>
                <a:cs typeface="Arial" panose="020B0604020202020204" pitchFamily="34" charset="0"/>
              </a:rPr>
              <a:t>Farhadi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 et al. 2009, Kumar et al. 2009, Lampert et al. 2009, </a:t>
            </a: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Berg et 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al. 2010, </a:t>
            </a:r>
            <a:r>
              <a:rPr lang="en-US" altLang="en-US" dirty="0" err="1">
                <a:latin typeface="Ubuntu" charset="0"/>
                <a:cs typeface="Arial" panose="020B0604020202020204" pitchFamily="34" charset="0"/>
              </a:rPr>
              <a:t>Rastegari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 et al. </a:t>
            </a: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2012, …]</a:t>
            </a:r>
            <a:endParaRPr lang="en-US" altLang="en-US" dirty="0">
              <a:latin typeface="Ubuntu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ldLvl="0" autoUpdateAnimBg="0"/>
      <p:bldP spid="4102" grpId="0" bldLvl="0" autoUpdateAnimBg="0"/>
      <p:bldP spid="4104" grpId="0" bldLvl="0" autoUpdateAnimBg="0"/>
      <p:bldP spid="4106" grpId="0" bldLvl="0" autoUpdateAnimBg="0"/>
      <p:bldP spid="4107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Train </a:t>
            </a:r>
            <a:r>
              <a:rPr lang="en-US" altLang="en-US" sz="3200" dirty="0">
                <a:latin typeface="Ubuntu" charset="0"/>
              </a:rPr>
              <a:t>a detector for the chain</a:t>
            </a:r>
            <a:endParaRPr lang="en-US" altLang="en-US" sz="1800" dirty="0"/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820738" y="2809875"/>
            <a:ext cx="7780337" cy="2144713"/>
            <a:chOff x="0" y="0"/>
            <a:chExt cx="12251" cy="3377"/>
          </a:xfrm>
        </p:grpSpPr>
        <p:sp>
          <p:nvSpPr>
            <p:cNvPr id="30725" name="Line 5"/>
            <p:cNvSpPr>
              <a:spLocks noChangeShapeType="1"/>
            </p:cNvSpPr>
            <p:nvPr/>
          </p:nvSpPr>
          <p:spPr bwMode="auto">
            <a:xfrm flipV="1">
              <a:off x="35" y="0"/>
              <a:ext cx="12206" cy="2960"/>
            </a:xfrm>
            <a:prstGeom prst="line">
              <a:avLst/>
            </a:prstGeom>
            <a:noFill/>
            <a:ln w="38100" cmpd="sng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 flipV="1">
              <a:off x="0" y="417"/>
              <a:ext cx="12206" cy="2960"/>
            </a:xfrm>
            <a:prstGeom prst="line">
              <a:avLst/>
            </a:prstGeom>
            <a:noFill/>
            <a:ln w="38100" cmpd="sng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 flipV="1">
              <a:off x="45" y="197"/>
              <a:ext cx="12206" cy="2960"/>
            </a:xfrm>
            <a:prstGeom prst="line">
              <a:avLst/>
            </a:prstGeom>
            <a:noFill/>
            <a:ln w="38100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1997075" y="3454400"/>
            <a:ext cx="660400" cy="622300"/>
            <a:chOff x="0" y="0"/>
            <a:chExt cx="500" cy="48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190" y="0"/>
              <a:ext cx="129" cy="4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>
              <a:off x="0" y="176"/>
              <a:ext cx="500" cy="1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4451350" y="4665663"/>
            <a:ext cx="527050" cy="21748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30732" name="Group 12"/>
          <p:cNvGrpSpPr>
            <a:grpSpLocks noChangeAspect="1"/>
          </p:cNvGrpSpPr>
          <p:nvPr/>
        </p:nvGrpSpPr>
        <p:grpSpPr bwMode="auto">
          <a:xfrm>
            <a:off x="5353050" y="4021138"/>
            <a:ext cx="3392488" cy="2260600"/>
            <a:chOff x="0" y="0"/>
            <a:chExt cx="5343" cy="3560"/>
          </a:xfrm>
        </p:grpSpPr>
        <p:pic>
          <p:nvPicPr>
            <p:cNvPr id="30733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"/>
              <a:ext cx="1768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3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5"/>
              <a:ext cx="1770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35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" y="0"/>
              <a:ext cx="1768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3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" y="1792"/>
              <a:ext cx="1770" cy="1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37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" y="1787"/>
              <a:ext cx="1768" cy="1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38" name="Rectangle 26"/>
            <p:cNvSpPr>
              <a:spLocks noChangeAspect="1" noChangeArrowheads="1"/>
            </p:cNvSpPr>
            <p:nvPr/>
          </p:nvSpPr>
          <p:spPr bwMode="auto">
            <a:xfrm>
              <a:off x="2040" y="1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39" name="Rectangle 27"/>
            <p:cNvSpPr>
              <a:spLocks noChangeAspect="1" noChangeArrowheads="1"/>
            </p:cNvSpPr>
            <p:nvPr/>
          </p:nvSpPr>
          <p:spPr bwMode="auto">
            <a:xfrm>
              <a:off x="2670" y="1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0" name="Rectangle 28"/>
            <p:cNvSpPr>
              <a:spLocks noChangeAspect="1" noChangeArrowheads="1"/>
            </p:cNvSpPr>
            <p:nvPr/>
          </p:nvSpPr>
          <p:spPr bwMode="auto">
            <a:xfrm>
              <a:off x="2240" y="3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1" name="Rectangle 29"/>
            <p:cNvSpPr>
              <a:spLocks noChangeAspect="1" noChangeArrowheads="1"/>
            </p:cNvSpPr>
            <p:nvPr/>
          </p:nvSpPr>
          <p:spPr bwMode="auto">
            <a:xfrm>
              <a:off x="2723" y="42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2" name="Rectangle 30"/>
            <p:cNvSpPr>
              <a:spLocks noChangeAspect="1" noChangeArrowheads="1"/>
            </p:cNvSpPr>
            <p:nvPr/>
          </p:nvSpPr>
          <p:spPr bwMode="auto">
            <a:xfrm>
              <a:off x="1835" y="117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3" name="Rectangle 31"/>
            <p:cNvSpPr>
              <a:spLocks noChangeAspect="1" noChangeArrowheads="1"/>
            </p:cNvSpPr>
            <p:nvPr/>
          </p:nvSpPr>
          <p:spPr bwMode="auto">
            <a:xfrm>
              <a:off x="2965" y="118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4" name="Rectangle 34"/>
            <p:cNvSpPr>
              <a:spLocks noChangeAspect="1" noChangeArrowheads="1"/>
            </p:cNvSpPr>
            <p:nvPr/>
          </p:nvSpPr>
          <p:spPr bwMode="auto">
            <a:xfrm>
              <a:off x="2665" y="189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5" name="Rectangle 35"/>
            <p:cNvSpPr>
              <a:spLocks noChangeAspect="1" noChangeArrowheads="1"/>
            </p:cNvSpPr>
            <p:nvPr/>
          </p:nvSpPr>
          <p:spPr bwMode="auto">
            <a:xfrm>
              <a:off x="3765" y="189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6" name="Rectangle 36"/>
            <p:cNvSpPr>
              <a:spLocks noChangeAspect="1" noChangeArrowheads="1"/>
            </p:cNvSpPr>
            <p:nvPr/>
          </p:nvSpPr>
          <p:spPr bwMode="auto">
            <a:xfrm>
              <a:off x="3148" y="200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7" name="Rectangle 37"/>
            <p:cNvSpPr>
              <a:spLocks noChangeAspect="1" noChangeArrowheads="1"/>
            </p:cNvSpPr>
            <p:nvPr/>
          </p:nvSpPr>
          <p:spPr bwMode="auto">
            <a:xfrm>
              <a:off x="2600" y="253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8" name="Rectangle 38"/>
            <p:cNvSpPr>
              <a:spLocks noChangeAspect="1" noChangeArrowheads="1"/>
            </p:cNvSpPr>
            <p:nvPr/>
          </p:nvSpPr>
          <p:spPr bwMode="auto">
            <a:xfrm>
              <a:off x="3388" y="214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49" name="Rectangle 39"/>
            <p:cNvSpPr>
              <a:spLocks noChangeAspect="1" noChangeArrowheads="1"/>
            </p:cNvSpPr>
            <p:nvPr/>
          </p:nvSpPr>
          <p:spPr bwMode="auto">
            <a:xfrm>
              <a:off x="2863" y="209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0" name="Rectangle 42"/>
            <p:cNvSpPr>
              <a:spLocks noChangeAspect="1" noChangeArrowheads="1"/>
            </p:cNvSpPr>
            <p:nvPr/>
          </p:nvSpPr>
          <p:spPr bwMode="auto">
            <a:xfrm>
              <a:off x="55" y="22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1" name="Rectangle 43"/>
            <p:cNvSpPr>
              <a:spLocks noChangeAspect="1" noChangeArrowheads="1"/>
            </p:cNvSpPr>
            <p:nvPr/>
          </p:nvSpPr>
          <p:spPr bwMode="auto">
            <a:xfrm>
              <a:off x="468" y="22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2" name="Rectangle 44"/>
            <p:cNvSpPr>
              <a:spLocks noChangeAspect="1" noChangeArrowheads="1"/>
            </p:cNvSpPr>
            <p:nvPr/>
          </p:nvSpPr>
          <p:spPr bwMode="auto">
            <a:xfrm>
              <a:off x="668" y="427"/>
              <a:ext cx="483" cy="49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3" name="Rectangle 45"/>
            <p:cNvSpPr>
              <a:spLocks noChangeAspect="1" noChangeArrowheads="1"/>
            </p:cNvSpPr>
            <p:nvPr/>
          </p:nvSpPr>
          <p:spPr bwMode="auto">
            <a:xfrm>
              <a:off x="810" y="9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4" name="Rectangle 46"/>
            <p:cNvSpPr>
              <a:spLocks noChangeAspect="1" noChangeArrowheads="1"/>
            </p:cNvSpPr>
            <p:nvPr/>
          </p:nvSpPr>
          <p:spPr bwMode="auto">
            <a:xfrm>
              <a:off x="1150" y="182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5" name="Rectangle 47"/>
            <p:cNvSpPr>
              <a:spLocks noChangeAspect="1" noChangeArrowheads="1"/>
            </p:cNvSpPr>
            <p:nvPr/>
          </p:nvSpPr>
          <p:spPr bwMode="auto">
            <a:xfrm>
              <a:off x="1150" y="114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6" name="Rectangle 48"/>
            <p:cNvSpPr>
              <a:spLocks noChangeAspect="1" noChangeArrowheads="1"/>
            </p:cNvSpPr>
            <p:nvPr/>
          </p:nvSpPr>
          <p:spPr bwMode="auto">
            <a:xfrm>
              <a:off x="55" y="80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7" name="Rectangle 51"/>
            <p:cNvSpPr>
              <a:spLocks noChangeAspect="1" noChangeArrowheads="1"/>
            </p:cNvSpPr>
            <p:nvPr/>
          </p:nvSpPr>
          <p:spPr bwMode="auto">
            <a:xfrm>
              <a:off x="3743" y="23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8" name="Rectangle 52"/>
            <p:cNvSpPr>
              <a:spLocks noChangeAspect="1" noChangeArrowheads="1"/>
            </p:cNvSpPr>
            <p:nvPr/>
          </p:nvSpPr>
          <p:spPr bwMode="auto">
            <a:xfrm>
              <a:off x="4225" y="18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59" name="Rectangle 53"/>
            <p:cNvSpPr>
              <a:spLocks noChangeAspect="1" noChangeArrowheads="1"/>
            </p:cNvSpPr>
            <p:nvPr/>
          </p:nvSpPr>
          <p:spPr bwMode="auto">
            <a:xfrm>
              <a:off x="4468" y="2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0" name="Rectangle 54"/>
            <p:cNvSpPr>
              <a:spLocks noChangeAspect="1" noChangeArrowheads="1"/>
            </p:cNvSpPr>
            <p:nvPr/>
          </p:nvSpPr>
          <p:spPr bwMode="auto">
            <a:xfrm>
              <a:off x="4793" y="230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1" name="Rectangle 55"/>
            <p:cNvSpPr>
              <a:spLocks noChangeAspect="1" noChangeArrowheads="1"/>
            </p:cNvSpPr>
            <p:nvPr/>
          </p:nvSpPr>
          <p:spPr bwMode="auto">
            <a:xfrm>
              <a:off x="3628" y="655"/>
              <a:ext cx="483" cy="49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2" name="Rectangle 56"/>
            <p:cNvSpPr>
              <a:spLocks noChangeAspect="1" noChangeArrowheads="1"/>
            </p:cNvSpPr>
            <p:nvPr/>
          </p:nvSpPr>
          <p:spPr bwMode="auto">
            <a:xfrm>
              <a:off x="4793" y="114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3" name="Rectangle 57"/>
            <p:cNvSpPr>
              <a:spLocks noChangeAspect="1" noChangeArrowheads="1"/>
            </p:cNvSpPr>
            <p:nvPr/>
          </p:nvSpPr>
          <p:spPr bwMode="auto">
            <a:xfrm>
              <a:off x="3743" y="105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4" name="Rectangle 60"/>
            <p:cNvSpPr>
              <a:spLocks noChangeAspect="1" noChangeArrowheads="1"/>
            </p:cNvSpPr>
            <p:nvPr/>
          </p:nvSpPr>
          <p:spPr bwMode="auto">
            <a:xfrm>
              <a:off x="810" y="1862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5" name="Rectangle 61"/>
            <p:cNvSpPr>
              <a:spLocks noChangeAspect="1" noChangeArrowheads="1"/>
            </p:cNvSpPr>
            <p:nvPr/>
          </p:nvSpPr>
          <p:spPr bwMode="auto">
            <a:xfrm>
              <a:off x="990" y="186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6" name="Rectangle 62"/>
            <p:cNvSpPr>
              <a:spLocks noChangeAspect="1" noChangeArrowheads="1"/>
            </p:cNvSpPr>
            <p:nvPr/>
          </p:nvSpPr>
          <p:spPr bwMode="auto">
            <a:xfrm>
              <a:off x="810" y="2352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7" name="Rectangle 63"/>
            <p:cNvSpPr>
              <a:spLocks noChangeAspect="1" noChangeArrowheads="1"/>
            </p:cNvSpPr>
            <p:nvPr/>
          </p:nvSpPr>
          <p:spPr bwMode="auto">
            <a:xfrm>
              <a:off x="1763" y="188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8" name="Rectangle 64"/>
            <p:cNvSpPr>
              <a:spLocks noChangeAspect="1" noChangeArrowheads="1"/>
            </p:cNvSpPr>
            <p:nvPr/>
          </p:nvSpPr>
          <p:spPr bwMode="auto">
            <a:xfrm>
              <a:off x="1970" y="214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69" name="Rectangle 65"/>
            <p:cNvSpPr>
              <a:spLocks noChangeAspect="1" noChangeArrowheads="1"/>
            </p:cNvSpPr>
            <p:nvPr/>
          </p:nvSpPr>
          <p:spPr bwMode="auto">
            <a:xfrm>
              <a:off x="1970" y="263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70" name="Rectangle 66"/>
            <p:cNvSpPr>
              <a:spLocks noChangeAspect="1" noChangeArrowheads="1"/>
            </p:cNvSpPr>
            <p:nvPr/>
          </p:nvSpPr>
          <p:spPr bwMode="auto">
            <a:xfrm>
              <a:off x="810" y="277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71" name="Rectangle 67"/>
            <p:cNvSpPr>
              <a:spLocks noChangeAspect="1" noChangeArrowheads="1"/>
            </p:cNvSpPr>
            <p:nvPr/>
          </p:nvSpPr>
          <p:spPr bwMode="auto">
            <a:xfrm>
              <a:off x="1813" y="299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30772" name="Group 52"/>
          <p:cNvGrpSpPr>
            <a:grpSpLocks noChangeAspect="1"/>
          </p:cNvGrpSpPr>
          <p:nvPr/>
        </p:nvGrpSpPr>
        <p:grpSpPr bwMode="auto">
          <a:xfrm>
            <a:off x="820738" y="1955800"/>
            <a:ext cx="5659437" cy="1123950"/>
            <a:chOff x="0" y="0"/>
            <a:chExt cx="8912" cy="1768"/>
          </a:xfrm>
        </p:grpSpPr>
        <p:grpSp>
          <p:nvGrpSpPr>
            <p:cNvPr id="30773" name="Group 53"/>
            <p:cNvGrpSpPr>
              <a:grpSpLocks noChangeAspect="1"/>
            </p:cNvGrpSpPr>
            <p:nvPr/>
          </p:nvGrpSpPr>
          <p:grpSpPr bwMode="auto">
            <a:xfrm>
              <a:off x="0" y="0"/>
              <a:ext cx="8912" cy="1768"/>
              <a:chOff x="0" y="0"/>
              <a:chExt cx="14282" cy="2834"/>
            </a:xfrm>
          </p:grpSpPr>
          <p:pic>
            <p:nvPicPr>
              <p:cNvPr id="30774" name="Picture 5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0775" name="Picture 5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0" y="0"/>
                <a:ext cx="2836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0776" name="Picture 5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5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0777" name="Picture 5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5" y="0"/>
                <a:ext cx="2836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30778" name="Picture 5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0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779" name="Rectangle 11"/>
            <p:cNvSpPr>
              <a:spLocks noChangeAspect="1" noChangeArrowheads="1"/>
            </p:cNvSpPr>
            <p:nvPr/>
          </p:nvSpPr>
          <p:spPr bwMode="auto">
            <a:xfrm>
              <a:off x="715" y="874"/>
              <a:ext cx="377" cy="38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80" name="Rectangle 15"/>
            <p:cNvSpPr>
              <a:spLocks noChangeAspect="1" noChangeArrowheads="1"/>
            </p:cNvSpPr>
            <p:nvPr/>
          </p:nvSpPr>
          <p:spPr bwMode="auto">
            <a:xfrm>
              <a:off x="2427" y="814"/>
              <a:ext cx="437" cy="42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81" name="Rectangle 19"/>
            <p:cNvSpPr>
              <a:spLocks noChangeAspect="1" noChangeArrowheads="1"/>
            </p:cNvSpPr>
            <p:nvPr/>
          </p:nvSpPr>
          <p:spPr bwMode="auto">
            <a:xfrm>
              <a:off x="4275" y="901"/>
              <a:ext cx="390" cy="395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82" name="Rectangle 23"/>
            <p:cNvSpPr>
              <a:spLocks noChangeAspect="1" noChangeArrowheads="1"/>
            </p:cNvSpPr>
            <p:nvPr/>
          </p:nvSpPr>
          <p:spPr bwMode="auto">
            <a:xfrm>
              <a:off x="6060" y="854"/>
              <a:ext cx="370" cy="37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0783" name="Rectangle 27"/>
            <p:cNvSpPr>
              <a:spLocks noChangeAspect="1" noChangeArrowheads="1"/>
            </p:cNvSpPr>
            <p:nvPr/>
          </p:nvSpPr>
          <p:spPr bwMode="auto">
            <a:xfrm>
              <a:off x="7902" y="874"/>
              <a:ext cx="400" cy="40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30784" name="Group 64"/>
          <p:cNvGrpSpPr>
            <a:grpSpLocks/>
          </p:cNvGrpSpPr>
          <p:nvPr/>
        </p:nvGrpSpPr>
        <p:grpSpPr bwMode="auto">
          <a:xfrm>
            <a:off x="463550" y="5400675"/>
            <a:ext cx="3708400" cy="577850"/>
            <a:chOff x="0" y="0"/>
            <a:chExt cx="5840" cy="910"/>
          </a:xfrm>
        </p:grpSpPr>
        <p:sp>
          <p:nvSpPr>
            <p:cNvPr id="30785" name="Text Box 12"/>
            <p:cNvSpPr txBox="1">
              <a:spLocks noChangeArrowheads="1"/>
            </p:cNvSpPr>
            <p:nvPr/>
          </p:nvSpPr>
          <p:spPr bwMode="auto">
            <a:xfrm>
              <a:off x="0" y="0"/>
              <a:ext cx="5841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3200">
                  <a:latin typeface="Ubuntu" charset="0"/>
                </a:rPr>
                <a:t>Learn detector </a:t>
              </a:r>
            </a:p>
          </p:txBody>
        </p:sp>
        <p:pic>
          <p:nvPicPr>
            <p:cNvPr id="30786" name="Picture 6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" y="233"/>
              <a:ext cx="84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1" grpId="0" bldLvl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Select </a:t>
            </a:r>
            <a:r>
              <a:rPr lang="en-US" altLang="en-US" sz="3200" dirty="0">
                <a:latin typeface="Ubuntu" charset="0"/>
              </a:rPr>
              <a:t>image subset based on ranking</a:t>
            </a:r>
            <a:endParaRPr lang="en-US" altLang="en-US" sz="1800" dirty="0"/>
          </a:p>
        </p:txBody>
      </p:sp>
      <p:sp>
        <p:nvSpPr>
          <p:cNvPr id="31748" name="Arrow 263"/>
          <p:cNvSpPr>
            <a:spLocks noChangeShapeType="1"/>
          </p:cNvSpPr>
          <p:nvPr/>
        </p:nvSpPr>
        <p:spPr bwMode="auto">
          <a:xfrm>
            <a:off x="292100" y="2501900"/>
            <a:ext cx="8548688" cy="1588"/>
          </a:xfrm>
          <a:prstGeom prst="line">
            <a:avLst/>
          </a:prstGeom>
          <a:noFill/>
          <a:ln w="44450" cmpd="sng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61925" y="2089150"/>
            <a:ext cx="4873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Predicted Attribute Strength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77800" y="2565400"/>
            <a:ext cx="27844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Strong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7934325" y="2565400"/>
            <a:ext cx="1047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Weak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31758" name="Rectangle 22"/>
          <p:cNvSpPr>
            <a:spLocks noChangeAspect="1" noChangeArrowheads="1"/>
          </p:cNvSpPr>
          <p:nvPr/>
        </p:nvSpPr>
        <p:spPr bwMode="auto">
          <a:xfrm>
            <a:off x="1803400" y="3632200"/>
            <a:ext cx="246063" cy="223838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59" name="Rectangle 23"/>
          <p:cNvSpPr>
            <a:spLocks noChangeAspect="1" noChangeArrowheads="1"/>
          </p:cNvSpPr>
          <p:nvPr/>
        </p:nvSpPr>
        <p:spPr bwMode="auto">
          <a:xfrm>
            <a:off x="639763" y="3651250"/>
            <a:ext cx="244475" cy="223838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0" name="Rectangle 24"/>
          <p:cNvSpPr>
            <a:spLocks noChangeAspect="1" noChangeArrowheads="1"/>
          </p:cNvSpPr>
          <p:nvPr/>
        </p:nvSpPr>
        <p:spPr bwMode="auto">
          <a:xfrm>
            <a:off x="3924300" y="3652838"/>
            <a:ext cx="244475" cy="223837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1" name="Rectangle 25"/>
          <p:cNvSpPr>
            <a:spLocks noChangeAspect="1" noChangeArrowheads="1"/>
          </p:cNvSpPr>
          <p:nvPr/>
        </p:nvSpPr>
        <p:spPr bwMode="auto">
          <a:xfrm>
            <a:off x="4632325" y="4037013"/>
            <a:ext cx="314325" cy="128587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2" name="Rectangle 26"/>
          <p:cNvSpPr>
            <a:spLocks noChangeAspect="1" noChangeArrowheads="1"/>
          </p:cNvSpPr>
          <p:nvPr/>
        </p:nvSpPr>
        <p:spPr bwMode="auto">
          <a:xfrm>
            <a:off x="7608888" y="3578225"/>
            <a:ext cx="192087" cy="331788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3" name="Rectangle 27"/>
          <p:cNvSpPr>
            <a:spLocks noChangeAspect="1" noChangeArrowheads="1"/>
          </p:cNvSpPr>
          <p:nvPr/>
        </p:nvSpPr>
        <p:spPr bwMode="auto">
          <a:xfrm>
            <a:off x="7905750" y="3971925"/>
            <a:ext cx="101600" cy="193675"/>
          </a:xfrm>
          <a:prstGeom prst="rect">
            <a:avLst/>
          </a:prstGeom>
          <a:noFill/>
          <a:ln w="381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4" name="Oval 20"/>
          <p:cNvSpPr>
            <a:spLocks noChangeAspect="1" noChangeArrowheads="1"/>
          </p:cNvSpPr>
          <p:nvPr/>
        </p:nvSpPr>
        <p:spPr bwMode="auto">
          <a:xfrm>
            <a:off x="4540250" y="3841750"/>
            <a:ext cx="514350" cy="517525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5" name="Oval 21"/>
          <p:cNvSpPr>
            <a:spLocks noChangeAspect="1" noChangeArrowheads="1"/>
          </p:cNvSpPr>
          <p:nvPr/>
        </p:nvSpPr>
        <p:spPr bwMode="auto">
          <a:xfrm>
            <a:off x="7451725" y="3489325"/>
            <a:ext cx="517525" cy="51593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1766" name="Oval 22"/>
          <p:cNvSpPr>
            <a:spLocks noChangeAspect="1" noChangeArrowheads="1"/>
          </p:cNvSpPr>
          <p:nvPr/>
        </p:nvSpPr>
        <p:spPr bwMode="auto">
          <a:xfrm>
            <a:off x="7783513" y="3895725"/>
            <a:ext cx="341312" cy="34290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31767" name="Group 23"/>
          <p:cNvGrpSpPr>
            <a:grpSpLocks/>
          </p:cNvGrpSpPr>
          <p:nvPr/>
        </p:nvGrpSpPr>
        <p:grpSpPr bwMode="auto">
          <a:xfrm>
            <a:off x="2768600" y="3600450"/>
            <a:ext cx="398463" cy="76200"/>
            <a:chOff x="0" y="0"/>
            <a:chExt cx="626" cy="120"/>
          </a:xfrm>
        </p:grpSpPr>
        <p:sp>
          <p:nvSpPr>
            <p:cNvPr id="31768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1769" name="Oval 19"/>
            <p:cNvSpPr>
              <a:spLocks noChangeArrowheads="1"/>
            </p:cNvSpPr>
            <p:nvPr/>
          </p:nvSpPr>
          <p:spPr bwMode="auto">
            <a:xfrm>
              <a:off x="254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1770" name="Oval 19"/>
            <p:cNvSpPr>
              <a:spLocks noChangeArrowheads="1"/>
            </p:cNvSpPr>
            <p:nvPr/>
          </p:nvSpPr>
          <p:spPr bwMode="auto">
            <a:xfrm>
              <a:off x="509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31771" name="Group 27"/>
          <p:cNvGrpSpPr>
            <a:grpSpLocks/>
          </p:cNvGrpSpPr>
          <p:nvPr/>
        </p:nvGrpSpPr>
        <p:grpSpPr bwMode="auto">
          <a:xfrm>
            <a:off x="6018213" y="3600450"/>
            <a:ext cx="398462" cy="76200"/>
            <a:chOff x="0" y="0"/>
            <a:chExt cx="626" cy="120"/>
          </a:xfrm>
        </p:grpSpPr>
        <p:sp>
          <p:nvSpPr>
            <p:cNvPr id="31772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1773" name="Oval 19"/>
            <p:cNvSpPr>
              <a:spLocks noChangeArrowheads="1"/>
            </p:cNvSpPr>
            <p:nvPr/>
          </p:nvSpPr>
          <p:spPr bwMode="auto">
            <a:xfrm>
              <a:off x="254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1774" name="Oval 19"/>
            <p:cNvSpPr>
              <a:spLocks noChangeArrowheads="1"/>
            </p:cNvSpPr>
            <p:nvPr/>
          </p:nvSpPr>
          <p:spPr bwMode="auto">
            <a:xfrm>
              <a:off x="509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8" grpId="0" bldLvl="0" animBg="1" autoUpdateAnimBg="0"/>
      <p:bldP spid="31758" grpId="1" bldLvl="0" animBg="1" autoUpdateAnimBg="0"/>
      <p:bldP spid="31759" grpId="0" bldLvl="0" animBg="1" autoUpdateAnimBg="0"/>
      <p:bldP spid="31759" grpId="1" bldLvl="0" animBg="1" autoUpdateAnimBg="0"/>
      <p:bldP spid="31760" grpId="0" bldLvl="0" animBg="1" autoUpdateAnimBg="0"/>
      <p:bldP spid="31760" grpId="1" bldLvl="0" animBg="1" autoUpdateAnimBg="0"/>
      <p:bldP spid="31761" grpId="0" bldLvl="0" animBg="1" autoUpdateAnimBg="0"/>
      <p:bldP spid="31761" grpId="1" bldLvl="0" animBg="1" autoUpdateAnimBg="0"/>
      <p:bldP spid="31762" grpId="0" bldLvl="0" animBg="1" autoUpdateAnimBg="0"/>
      <p:bldP spid="31763" grpId="0" bldLvl="0" animBg="1" autoUpdateAnimBg="0"/>
      <p:bldP spid="31763" grpId="1" bldLvl="0" animBg="1" autoUpdateAnimBg="0"/>
      <p:bldP spid="31764" grpId="0" bldLvl="0" animBg="1" autoUpdateAnimBg="0"/>
      <p:bldP spid="31764" grpId="1" bldLvl="0" animBg="1" autoUpdateAnimBg="0"/>
      <p:bldP spid="31765" grpId="0" bldLvl="0" animBg="1" autoUpdateAnimBg="0"/>
      <p:bldP spid="31766" grpId="0" bldLvl="0" animBg="1" autoUpdateAnimBg="0"/>
      <p:bldP spid="31766" grpId="1" bldLvl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8"/>
          <p:cNvSpPr>
            <a:spLocks noChangeArrowheads="1"/>
          </p:cNvSpPr>
          <p:nvPr/>
        </p:nvSpPr>
        <p:spPr bwMode="auto">
          <a:xfrm>
            <a:off x="165100" y="3051175"/>
            <a:ext cx="2713038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Select </a:t>
            </a:r>
            <a:r>
              <a:rPr lang="en-US" altLang="en-US" sz="3200" dirty="0">
                <a:latin typeface="Ubuntu" charset="0"/>
              </a:rPr>
              <a:t>image subset based on ranking</a:t>
            </a:r>
            <a:endParaRPr lang="en-US" altLang="en-US" sz="1800" dirty="0"/>
          </a:p>
        </p:txBody>
      </p:sp>
      <p:sp>
        <p:nvSpPr>
          <p:cNvPr id="33797" name="Arrow 263"/>
          <p:cNvSpPr>
            <a:spLocks noChangeShapeType="1"/>
          </p:cNvSpPr>
          <p:nvPr/>
        </p:nvSpPr>
        <p:spPr bwMode="auto">
          <a:xfrm>
            <a:off x="292100" y="2501900"/>
            <a:ext cx="8548688" cy="1588"/>
          </a:xfrm>
          <a:prstGeom prst="line">
            <a:avLst/>
          </a:prstGeom>
          <a:noFill/>
          <a:ln w="44450" cmpd="sng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61925" y="2089150"/>
            <a:ext cx="4873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Predicted Attribute Strength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77800" y="2565400"/>
            <a:ext cx="27844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Strong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7934325" y="2565400"/>
            <a:ext cx="1047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Weak</a:t>
            </a:r>
          </a:p>
        </p:txBody>
      </p:sp>
      <p:pic>
        <p:nvPicPr>
          <p:cNvPr id="338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380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380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380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380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380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33807" name="Rectangle 18"/>
          <p:cNvSpPr>
            <a:spLocks noChangeArrowheads="1"/>
          </p:cNvSpPr>
          <p:nvPr/>
        </p:nvSpPr>
        <p:spPr bwMode="auto">
          <a:xfrm>
            <a:off x="3063875" y="3052763"/>
            <a:ext cx="3057525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08" name="Rectangle 18"/>
          <p:cNvSpPr>
            <a:spLocks noChangeArrowheads="1"/>
          </p:cNvSpPr>
          <p:nvPr/>
        </p:nvSpPr>
        <p:spPr bwMode="auto">
          <a:xfrm>
            <a:off x="6319838" y="3049588"/>
            <a:ext cx="2719387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09" name="Rectangle 18"/>
          <p:cNvSpPr>
            <a:spLocks noChangeArrowheads="1"/>
          </p:cNvSpPr>
          <p:nvPr/>
        </p:nvSpPr>
        <p:spPr bwMode="auto">
          <a:xfrm>
            <a:off x="165100" y="3051175"/>
            <a:ext cx="2711450" cy="11906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3810" name="Text Box 17"/>
          <p:cNvSpPr txBox="1">
            <a:spLocks noChangeArrowheads="1"/>
          </p:cNvSpPr>
          <p:nvPr/>
        </p:nvSpPr>
        <p:spPr bwMode="auto">
          <a:xfrm>
            <a:off x="804863" y="4314825"/>
            <a:ext cx="1460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iter 1</a:t>
            </a:r>
          </a:p>
        </p:txBody>
      </p:sp>
      <p:grpSp>
        <p:nvGrpSpPr>
          <p:cNvPr id="33811" name="Group 19"/>
          <p:cNvGrpSpPr>
            <a:grpSpLocks/>
          </p:cNvGrpSpPr>
          <p:nvPr/>
        </p:nvGrpSpPr>
        <p:grpSpPr bwMode="auto">
          <a:xfrm>
            <a:off x="2546350" y="3600450"/>
            <a:ext cx="4111625" cy="76200"/>
            <a:chOff x="0" y="0"/>
            <a:chExt cx="6475" cy="120"/>
          </a:xfrm>
        </p:grpSpPr>
        <p:grpSp>
          <p:nvGrpSpPr>
            <p:cNvPr id="33812" name="Group 20"/>
            <p:cNvGrpSpPr>
              <a:grpSpLocks/>
            </p:cNvGrpSpPr>
            <p:nvPr/>
          </p:nvGrpSpPr>
          <p:grpSpPr bwMode="auto">
            <a:xfrm>
              <a:off x="0" y="0"/>
              <a:ext cx="405" cy="120"/>
              <a:chOff x="0" y="0"/>
              <a:chExt cx="405" cy="120"/>
            </a:xfrm>
          </p:grpSpPr>
          <p:sp>
            <p:nvSpPr>
              <p:cNvPr id="33813" name="Oval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14" name="Oval 19"/>
              <p:cNvSpPr>
                <a:spLocks noChangeArrowheads="1"/>
              </p:cNvSpPr>
              <p:nvPr/>
            </p:nvSpPr>
            <p:spPr bwMode="auto">
              <a:xfrm>
                <a:off x="288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815" name="Group 23"/>
            <p:cNvGrpSpPr>
              <a:grpSpLocks/>
            </p:cNvGrpSpPr>
            <p:nvPr/>
          </p:nvGrpSpPr>
          <p:grpSpPr bwMode="auto">
            <a:xfrm>
              <a:off x="945" y="0"/>
              <a:ext cx="405" cy="120"/>
              <a:chOff x="0" y="0"/>
              <a:chExt cx="405" cy="120"/>
            </a:xfrm>
          </p:grpSpPr>
          <p:sp>
            <p:nvSpPr>
              <p:cNvPr id="33816" name="Oval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17" name="Oval 19"/>
              <p:cNvSpPr>
                <a:spLocks noChangeArrowheads="1"/>
              </p:cNvSpPr>
              <p:nvPr/>
            </p:nvSpPr>
            <p:spPr bwMode="auto">
              <a:xfrm>
                <a:off x="288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818" name="Group 26"/>
            <p:cNvGrpSpPr>
              <a:grpSpLocks/>
            </p:cNvGrpSpPr>
            <p:nvPr/>
          </p:nvGrpSpPr>
          <p:grpSpPr bwMode="auto">
            <a:xfrm>
              <a:off x="5126" y="0"/>
              <a:ext cx="405" cy="120"/>
              <a:chOff x="0" y="0"/>
              <a:chExt cx="405" cy="120"/>
            </a:xfrm>
          </p:grpSpPr>
          <p:sp>
            <p:nvSpPr>
              <p:cNvPr id="33819" name="Oval 18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20" name="Oval 19"/>
              <p:cNvSpPr>
                <a:spLocks noChangeArrowheads="1"/>
              </p:cNvSpPr>
              <p:nvPr/>
            </p:nvSpPr>
            <p:spPr bwMode="auto">
              <a:xfrm>
                <a:off x="287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821" name="Group 29"/>
            <p:cNvGrpSpPr>
              <a:grpSpLocks/>
            </p:cNvGrpSpPr>
            <p:nvPr/>
          </p:nvGrpSpPr>
          <p:grpSpPr bwMode="auto">
            <a:xfrm>
              <a:off x="6071" y="0"/>
              <a:ext cx="405" cy="120"/>
              <a:chOff x="0" y="0"/>
              <a:chExt cx="405" cy="120"/>
            </a:xfrm>
          </p:grpSpPr>
          <p:sp>
            <p:nvSpPr>
              <p:cNvPr id="33822" name="Oval 18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23" name="Oval 19"/>
              <p:cNvSpPr>
                <a:spLocks noChangeArrowheads="1"/>
              </p:cNvSpPr>
              <p:nvPr/>
            </p:nvSpPr>
            <p:spPr bwMode="auto">
              <a:xfrm>
                <a:off x="287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824" name="Group 32"/>
          <p:cNvGrpSpPr>
            <a:grpSpLocks/>
          </p:cNvGrpSpPr>
          <p:nvPr/>
        </p:nvGrpSpPr>
        <p:grpSpPr bwMode="auto">
          <a:xfrm>
            <a:off x="2768600" y="3600450"/>
            <a:ext cx="3648075" cy="76200"/>
            <a:chOff x="0" y="0"/>
            <a:chExt cx="5743" cy="120"/>
          </a:xfrm>
        </p:grpSpPr>
        <p:grpSp>
          <p:nvGrpSpPr>
            <p:cNvPr id="33825" name="Group 33"/>
            <p:cNvGrpSpPr>
              <a:grpSpLocks/>
            </p:cNvGrpSpPr>
            <p:nvPr/>
          </p:nvGrpSpPr>
          <p:grpSpPr bwMode="auto">
            <a:xfrm>
              <a:off x="0" y="0"/>
              <a:ext cx="626" cy="120"/>
              <a:chOff x="0" y="0"/>
              <a:chExt cx="626" cy="120"/>
            </a:xfrm>
          </p:grpSpPr>
          <p:sp>
            <p:nvSpPr>
              <p:cNvPr id="33826" name="Oval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27" name="Oval 19"/>
              <p:cNvSpPr>
                <a:spLocks noChangeArrowheads="1"/>
              </p:cNvSpPr>
              <p:nvPr/>
            </p:nvSpPr>
            <p:spPr bwMode="auto">
              <a:xfrm>
                <a:off x="252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28" name="Oval 19"/>
              <p:cNvSpPr>
                <a:spLocks noChangeArrowheads="1"/>
              </p:cNvSpPr>
              <p:nvPr/>
            </p:nvSpPr>
            <p:spPr bwMode="auto">
              <a:xfrm>
                <a:off x="507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829" name="Group 37"/>
            <p:cNvGrpSpPr>
              <a:grpSpLocks/>
            </p:cNvGrpSpPr>
            <p:nvPr/>
          </p:nvGrpSpPr>
          <p:grpSpPr bwMode="auto">
            <a:xfrm>
              <a:off x="5117" y="0"/>
              <a:ext cx="626" cy="120"/>
              <a:chOff x="0" y="0"/>
              <a:chExt cx="626" cy="120"/>
            </a:xfrm>
          </p:grpSpPr>
          <p:sp>
            <p:nvSpPr>
              <p:cNvPr id="33830" name="Oval 18"/>
              <p:cNvSpPr>
                <a:spLocks noChangeArrowheads="1"/>
              </p:cNvSpPr>
              <p:nvPr/>
            </p:nvSpPr>
            <p:spPr bwMode="auto">
              <a:xfrm>
                <a:off x="1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31" name="Oval 19"/>
              <p:cNvSpPr>
                <a:spLocks noChangeArrowheads="1"/>
              </p:cNvSpPr>
              <p:nvPr/>
            </p:nvSpPr>
            <p:spPr bwMode="auto">
              <a:xfrm>
                <a:off x="254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33832" name="Oval 19"/>
              <p:cNvSpPr>
                <a:spLocks noChangeArrowheads="1"/>
              </p:cNvSpPr>
              <p:nvPr/>
            </p:nvSpPr>
            <p:spPr bwMode="auto">
              <a:xfrm>
                <a:off x="509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ldLvl="0" animBg="1" autoUpdateAnimBg="0"/>
      <p:bldP spid="33807" grpId="0" bldLvl="0" animBg="1" autoUpdateAnimBg="0"/>
      <p:bldP spid="33808" grpId="0" bldLvl="0" animBg="1" autoUpdateAnimBg="0"/>
      <p:bldP spid="33809" grpId="0" bldLvl="0" animBg="1" autoUpdateAnimBg="0"/>
      <p:bldP spid="33810" grpId="0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Search </a:t>
            </a:r>
            <a:r>
              <a:rPr lang="en-US" altLang="en-US" sz="3200" dirty="0">
                <a:latin typeface="Ubuntu" charset="0"/>
              </a:rPr>
              <a:t>for patches </a:t>
            </a:r>
            <a:endParaRPr lang="en-US" altLang="en-US" sz="1800" dirty="0"/>
          </a:p>
        </p:txBody>
      </p:sp>
      <p:sp>
        <p:nvSpPr>
          <p:cNvPr id="35843" name="Text Box 43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35844" name="AutoShape 4"/>
          <p:cNvSpPr>
            <a:spLocks/>
          </p:cNvSpPr>
          <p:nvPr/>
        </p:nvSpPr>
        <p:spPr bwMode="auto">
          <a:xfrm rot="16200000" flipH="1">
            <a:off x="3143250" y="977900"/>
            <a:ext cx="276225" cy="5521325"/>
          </a:xfrm>
          <a:prstGeom prst="rightBrace">
            <a:avLst>
              <a:gd name="adj1" fmla="val 166571"/>
              <a:gd name="adj2" fmla="val 50000"/>
            </a:avLst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5845" name="Text Box 12"/>
          <p:cNvSpPr txBox="1">
            <a:spLocks noChangeArrowheads="1"/>
          </p:cNvSpPr>
          <p:nvPr/>
        </p:nvSpPr>
        <p:spPr bwMode="auto">
          <a:xfrm>
            <a:off x="2357438" y="4044950"/>
            <a:ext cx="1849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Initial image set</a:t>
            </a:r>
          </a:p>
        </p:txBody>
      </p:sp>
      <p:grpSp>
        <p:nvGrpSpPr>
          <p:cNvPr id="35846" name="Group 6"/>
          <p:cNvGrpSpPr>
            <a:grpSpLocks noChangeAspect="1"/>
          </p:cNvGrpSpPr>
          <p:nvPr/>
        </p:nvGrpSpPr>
        <p:grpSpPr bwMode="auto">
          <a:xfrm>
            <a:off x="504825" y="2355850"/>
            <a:ext cx="5514975" cy="1093788"/>
            <a:chOff x="0" y="0"/>
            <a:chExt cx="14282" cy="2834"/>
          </a:xfrm>
        </p:grpSpPr>
        <p:pic>
          <p:nvPicPr>
            <p:cNvPr id="3584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3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584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584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5850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5851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" y="0"/>
              <a:ext cx="2833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35852" name="Group 12"/>
          <p:cNvGrpSpPr>
            <a:grpSpLocks/>
          </p:cNvGrpSpPr>
          <p:nvPr/>
        </p:nvGrpSpPr>
        <p:grpSpPr bwMode="auto">
          <a:xfrm>
            <a:off x="6340475" y="2308225"/>
            <a:ext cx="2682875" cy="1182688"/>
            <a:chOff x="0" y="0"/>
            <a:chExt cx="4225" cy="1862"/>
          </a:xfrm>
        </p:grpSpPr>
        <p:pic>
          <p:nvPicPr>
            <p:cNvPr id="35853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" y="75"/>
              <a:ext cx="172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5854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75"/>
              <a:ext cx="172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5855" name="Rectangle 42"/>
            <p:cNvSpPr>
              <a:spLocks noChangeArrowheads="1"/>
            </p:cNvSpPr>
            <p:nvPr/>
          </p:nvSpPr>
          <p:spPr bwMode="auto">
            <a:xfrm>
              <a:off x="0" y="0"/>
              <a:ext cx="4225" cy="1862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533400" y="2386013"/>
            <a:ext cx="8010525" cy="1033462"/>
            <a:chOff x="0" y="0"/>
            <a:chExt cx="12615" cy="1627"/>
          </a:xfrm>
        </p:grpSpPr>
        <p:sp>
          <p:nvSpPr>
            <p:cNvPr id="35857" name="Rectangle 10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470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58" name="Rectangle 11"/>
            <p:cNvSpPr>
              <a:spLocks noChangeAspect="1" noChangeArrowheads="1"/>
            </p:cNvSpPr>
            <p:nvPr/>
          </p:nvSpPr>
          <p:spPr bwMode="auto">
            <a:xfrm>
              <a:off x="650" y="805"/>
              <a:ext cx="368" cy="37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59" name="Rectangle 12"/>
            <p:cNvSpPr>
              <a:spLocks noChangeAspect="1" noChangeArrowheads="1"/>
            </p:cNvSpPr>
            <p:nvPr/>
          </p:nvSpPr>
          <p:spPr bwMode="auto">
            <a:xfrm>
              <a:off x="1150" y="1152"/>
              <a:ext cx="470" cy="47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0" name="Rectangle 13"/>
            <p:cNvSpPr>
              <a:spLocks noChangeAspect="1" noChangeArrowheads="1"/>
            </p:cNvSpPr>
            <p:nvPr/>
          </p:nvSpPr>
          <p:spPr bwMode="auto">
            <a:xfrm>
              <a:off x="908" y="152"/>
              <a:ext cx="452" cy="43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1" name="Rectangle 14"/>
            <p:cNvSpPr>
              <a:spLocks noChangeAspect="1" noChangeArrowheads="1"/>
            </p:cNvSpPr>
            <p:nvPr/>
          </p:nvSpPr>
          <p:spPr bwMode="auto">
            <a:xfrm>
              <a:off x="1840" y="10"/>
              <a:ext cx="473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2" name="Rectangle 15"/>
            <p:cNvSpPr>
              <a:spLocks noChangeAspect="1" noChangeArrowheads="1"/>
            </p:cNvSpPr>
            <p:nvPr/>
          </p:nvSpPr>
          <p:spPr bwMode="auto">
            <a:xfrm>
              <a:off x="2320" y="745"/>
              <a:ext cx="425" cy="41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3" name="Rectangle 16"/>
            <p:cNvSpPr>
              <a:spLocks noChangeAspect="1" noChangeArrowheads="1"/>
            </p:cNvSpPr>
            <p:nvPr/>
          </p:nvSpPr>
          <p:spPr bwMode="auto">
            <a:xfrm>
              <a:off x="2900" y="1142"/>
              <a:ext cx="470" cy="47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4" name="Rectangle 17"/>
            <p:cNvSpPr>
              <a:spLocks noChangeAspect="1" noChangeArrowheads="1"/>
            </p:cNvSpPr>
            <p:nvPr/>
          </p:nvSpPr>
          <p:spPr bwMode="auto">
            <a:xfrm>
              <a:off x="2715" y="182"/>
              <a:ext cx="545" cy="56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5" name="Rectangle 18"/>
            <p:cNvSpPr>
              <a:spLocks noChangeAspect="1" noChangeArrowheads="1"/>
            </p:cNvSpPr>
            <p:nvPr/>
          </p:nvSpPr>
          <p:spPr bwMode="auto">
            <a:xfrm>
              <a:off x="3480" y="87"/>
              <a:ext cx="473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6" name="Rectangle 19"/>
            <p:cNvSpPr>
              <a:spLocks noChangeAspect="1" noChangeArrowheads="1"/>
            </p:cNvSpPr>
            <p:nvPr/>
          </p:nvSpPr>
          <p:spPr bwMode="auto">
            <a:xfrm>
              <a:off x="4120" y="832"/>
              <a:ext cx="380" cy="3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7" name="Rectangle 20"/>
            <p:cNvSpPr>
              <a:spLocks noChangeAspect="1" noChangeArrowheads="1"/>
            </p:cNvSpPr>
            <p:nvPr/>
          </p:nvSpPr>
          <p:spPr bwMode="auto">
            <a:xfrm>
              <a:off x="3678" y="1140"/>
              <a:ext cx="472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8" name="Rectangle 21"/>
            <p:cNvSpPr>
              <a:spLocks noChangeAspect="1" noChangeArrowheads="1"/>
            </p:cNvSpPr>
            <p:nvPr/>
          </p:nvSpPr>
          <p:spPr bwMode="auto">
            <a:xfrm>
              <a:off x="4390" y="165"/>
              <a:ext cx="558" cy="56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69" name="Rectangle 22"/>
            <p:cNvSpPr>
              <a:spLocks noChangeAspect="1" noChangeArrowheads="1"/>
            </p:cNvSpPr>
            <p:nvPr/>
          </p:nvSpPr>
          <p:spPr bwMode="auto">
            <a:xfrm>
              <a:off x="6288" y="232"/>
              <a:ext cx="470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0" name="Rectangle 23"/>
            <p:cNvSpPr>
              <a:spLocks noChangeAspect="1" noChangeArrowheads="1"/>
            </p:cNvSpPr>
            <p:nvPr/>
          </p:nvSpPr>
          <p:spPr bwMode="auto">
            <a:xfrm>
              <a:off x="5860" y="785"/>
              <a:ext cx="360" cy="36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1" name="Rectangle 24"/>
            <p:cNvSpPr>
              <a:spLocks noChangeAspect="1" noChangeArrowheads="1"/>
            </p:cNvSpPr>
            <p:nvPr/>
          </p:nvSpPr>
          <p:spPr bwMode="auto">
            <a:xfrm>
              <a:off x="6033" y="1142"/>
              <a:ext cx="472" cy="47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2" name="Rectangle 25"/>
            <p:cNvSpPr>
              <a:spLocks noChangeAspect="1" noChangeArrowheads="1"/>
            </p:cNvSpPr>
            <p:nvPr/>
          </p:nvSpPr>
          <p:spPr bwMode="auto">
            <a:xfrm>
              <a:off x="5498" y="290"/>
              <a:ext cx="437" cy="42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3" name="Rectangle 26"/>
            <p:cNvSpPr>
              <a:spLocks noChangeAspect="1" noChangeArrowheads="1"/>
            </p:cNvSpPr>
            <p:nvPr/>
          </p:nvSpPr>
          <p:spPr bwMode="auto">
            <a:xfrm>
              <a:off x="7508" y="157"/>
              <a:ext cx="472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4" name="Rectangle 27"/>
            <p:cNvSpPr>
              <a:spLocks noChangeAspect="1" noChangeArrowheads="1"/>
            </p:cNvSpPr>
            <p:nvPr/>
          </p:nvSpPr>
          <p:spPr bwMode="auto">
            <a:xfrm>
              <a:off x="7655" y="805"/>
              <a:ext cx="388" cy="39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5" name="Rectangle 28"/>
            <p:cNvSpPr>
              <a:spLocks noChangeAspect="1" noChangeArrowheads="1"/>
            </p:cNvSpPr>
            <p:nvPr/>
          </p:nvSpPr>
          <p:spPr bwMode="auto">
            <a:xfrm>
              <a:off x="6970" y="115"/>
              <a:ext cx="348" cy="35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6" name="Rectangle 29"/>
            <p:cNvSpPr>
              <a:spLocks noChangeAspect="1" noChangeArrowheads="1"/>
            </p:cNvSpPr>
            <p:nvPr/>
          </p:nvSpPr>
          <p:spPr bwMode="auto">
            <a:xfrm>
              <a:off x="8200" y="157"/>
              <a:ext cx="380" cy="40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7" name="Rectangle 33"/>
            <p:cNvSpPr>
              <a:spLocks noChangeArrowheads="1"/>
            </p:cNvSpPr>
            <p:nvPr/>
          </p:nvSpPr>
          <p:spPr bwMode="auto">
            <a:xfrm>
              <a:off x="11635" y="807"/>
              <a:ext cx="395" cy="36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8" name="Rectangle 35"/>
            <p:cNvSpPr>
              <a:spLocks noChangeArrowheads="1"/>
            </p:cNvSpPr>
            <p:nvPr/>
          </p:nvSpPr>
          <p:spPr bwMode="auto">
            <a:xfrm>
              <a:off x="9845" y="847"/>
              <a:ext cx="400" cy="36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79" name="Rectangle 36"/>
            <p:cNvSpPr>
              <a:spLocks noChangeAspect="1" noChangeArrowheads="1"/>
            </p:cNvSpPr>
            <p:nvPr/>
          </p:nvSpPr>
          <p:spPr bwMode="auto">
            <a:xfrm>
              <a:off x="9605" y="205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80" name="Rectangle 37"/>
            <p:cNvSpPr>
              <a:spLocks noChangeAspect="1" noChangeArrowheads="1"/>
            </p:cNvSpPr>
            <p:nvPr/>
          </p:nvSpPr>
          <p:spPr bwMode="auto">
            <a:xfrm>
              <a:off x="10330" y="13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81" name="Rectangle 38"/>
            <p:cNvSpPr>
              <a:spLocks noChangeAspect="1" noChangeArrowheads="1"/>
            </p:cNvSpPr>
            <p:nvPr/>
          </p:nvSpPr>
          <p:spPr bwMode="auto">
            <a:xfrm>
              <a:off x="9270" y="1122"/>
              <a:ext cx="480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82" name="Rectangle 39"/>
            <p:cNvSpPr>
              <a:spLocks noChangeAspect="1" noChangeArrowheads="1"/>
            </p:cNvSpPr>
            <p:nvPr/>
          </p:nvSpPr>
          <p:spPr bwMode="auto">
            <a:xfrm>
              <a:off x="11060" y="108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83" name="Rectangle 40"/>
            <p:cNvSpPr>
              <a:spLocks noChangeAspect="1" noChangeArrowheads="1"/>
            </p:cNvSpPr>
            <p:nvPr/>
          </p:nvSpPr>
          <p:spPr bwMode="auto">
            <a:xfrm>
              <a:off x="12060" y="295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5884" name="Rectangle 41"/>
            <p:cNvSpPr>
              <a:spLocks noChangeAspect="1" noChangeArrowheads="1"/>
            </p:cNvSpPr>
            <p:nvPr/>
          </p:nvSpPr>
          <p:spPr bwMode="auto">
            <a:xfrm>
              <a:off x="12130" y="109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29"/>
          <p:cNvGrpSpPr>
            <a:grpSpLocks/>
          </p:cNvGrpSpPr>
          <p:nvPr/>
        </p:nvGrpSpPr>
        <p:grpSpPr bwMode="auto">
          <a:xfrm>
            <a:off x="8677275" y="2914495"/>
            <a:ext cx="257175" cy="76200"/>
            <a:chOff x="0" y="0"/>
            <a:chExt cx="405" cy="120"/>
          </a:xfrm>
        </p:grpSpPr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Search </a:t>
            </a:r>
            <a:r>
              <a:rPr lang="en-US" altLang="en-US" sz="3200" dirty="0">
                <a:latin typeface="Ubuntu" charset="0"/>
              </a:rPr>
              <a:t>for patches </a:t>
            </a:r>
            <a:endParaRPr lang="en-US" altLang="en-US" sz="1800" dirty="0"/>
          </a:p>
        </p:txBody>
      </p:sp>
      <p:sp>
        <p:nvSpPr>
          <p:cNvPr id="37891" name="Text Box 43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37892" name="Text Box 46"/>
          <p:cNvSpPr txBox="1">
            <a:spLocks noChangeArrowheads="1"/>
          </p:cNvSpPr>
          <p:nvPr/>
        </p:nvSpPr>
        <p:spPr bwMode="auto">
          <a:xfrm>
            <a:off x="33338" y="5003800"/>
            <a:ext cx="21129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Solve for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7893" name="AutoShape 5"/>
          <p:cNvSpPr>
            <a:spLocks/>
          </p:cNvSpPr>
          <p:nvPr/>
        </p:nvSpPr>
        <p:spPr bwMode="auto">
          <a:xfrm rot="16200000" flipH="1">
            <a:off x="3143250" y="977900"/>
            <a:ext cx="276225" cy="5521325"/>
          </a:xfrm>
          <a:prstGeom prst="rightBrace">
            <a:avLst>
              <a:gd name="adj1" fmla="val 166571"/>
              <a:gd name="adj2" fmla="val 50000"/>
            </a:avLst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7894" name="Text Box 12"/>
          <p:cNvSpPr txBox="1">
            <a:spLocks noChangeArrowheads="1"/>
          </p:cNvSpPr>
          <p:nvPr/>
        </p:nvSpPr>
        <p:spPr bwMode="auto">
          <a:xfrm>
            <a:off x="2357438" y="4044950"/>
            <a:ext cx="1849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Initial image set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37895" name="Group 7"/>
          <p:cNvGrpSpPr>
            <a:grpSpLocks noChangeAspect="1"/>
          </p:cNvGrpSpPr>
          <p:nvPr/>
        </p:nvGrpSpPr>
        <p:grpSpPr bwMode="auto">
          <a:xfrm>
            <a:off x="504825" y="2355850"/>
            <a:ext cx="5514975" cy="1093788"/>
            <a:chOff x="0" y="0"/>
            <a:chExt cx="14282" cy="2834"/>
          </a:xfrm>
        </p:grpSpPr>
        <p:pic>
          <p:nvPicPr>
            <p:cNvPr id="3789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3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89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898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89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900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" y="0"/>
              <a:ext cx="2833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37901" name="Group 13"/>
          <p:cNvGrpSpPr>
            <a:grpSpLocks/>
          </p:cNvGrpSpPr>
          <p:nvPr/>
        </p:nvGrpSpPr>
        <p:grpSpPr bwMode="auto">
          <a:xfrm>
            <a:off x="6381750" y="2355863"/>
            <a:ext cx="2202180" cy="1093764"/>
            <a:chOff x="65" y="75"/>
            <a:chExt cx="3468" cy="1722"/>
          </a:xfrm>
        </p:grpSpPr>
        <p:pic>
          <p:nvPicPr>
            <p:cNvPr id="3790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" y="75"/>
              <a:ext cx="172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7903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75"/>
              <a:ext cx="172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37905" name="Group 17"/>
          <p:cNvGrpSpPr>
            <a:grpSpLocks/>
          </p:cNvGrpSpPr>
          <p:nvPr/>
        </p:nvGrpSpPr>
        <p:grpSpPr bwMode="auto">
          <a:xfrm>
            <a:off x="533400" y="2386013"/>
            <a:ext cx="8010525" cy="1033462"/>
            <a:chOff x="0" y="0"/>
            <a:chExt cx="12615" cy="1627"/>
          </a:xfrm>
        </p:grpSpPr>
        <p:sp>
          <p:nvSpPr>
            <p:cNvPr id="37906" name="Rectangle 10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470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07" name="Rectangle 11"/>
            <p:cNvSpPr>
              <a:spLocks noChangeAspect="1" noChangeArrowheads="1"/>
            </p:cNvSpPr>
            <p:nvPr/>
          </p:nvSpPr>
          <p:spPr bwMode="auto">
            <a:xfrm>
              <a:off x="650" y="805"/>
              <a:ext cx="368" cy="37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08" name="Rectangle 12"/>
            <p:cNvSpPr>
              <a:spLocks noChangeAspect="1" noChangeArrowheads="1"/>
            </p:cNvSpPr>
            <p:nvPr/>
          </p:nvSpPr>
          <p:spPr bwMode="auto">
            <a:xfrm>
              <a:off x="1150" y="1152"/>
              <a:ext cx="470" cy="47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09" name="Rectangle 13"/>
            <p:cNvSpPr>
              <a:spLocks noChangeAspect="1" noChangeArrowheads="1"/>
            </p:cNvSpPr>
            <p:nvPr/>
          </p:nvSpPr>
          <p:spPr bwMode="auto">
            <a:xfrm>
              <a:off x="908" y="152"/>
              <a:ext cx="452" cy="43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0" name="Rectangle 14"/>
            <p:cNvSpPr>
              <a:spLocks noChangeAspect="1" noChangeArrowheads="1"/>
            </p:cNvSpPr>
            <p:nvPr/>
          </p:nvSpPr>
          <p:spPr bwMode="auto">
            <a:xfrm>
              <a:off x="1840" y="10"/>
              <a:ext cx="473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1" name="Rectangle 15"/>
            <p:cNvSpPr>
              <a:spLocks noChangeAspect="1" noChangeArrowheads="1"/>
            </p:cNvSpPr>
            <p:nvPr/>
          </p:nvSpPr>
          <p:spPr bwMode="auto">
            <a:xfrm>
              <a:off x="2320" y="745"/>
              <a:ext cx="425" cy="41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2" name="Rectangle 16"/>
            <p:cNvSpPr>
              <a:spLocks noChangeAspect="1" noChangeArrowheads="1"/>
            </p:cNvSpPr>
            <p:nvPr/>
          </p:nvSpPr>
          <p:spPr bwMode="auto">
            <a:xfrm>
              <a:off x="2900" y="1142"/>
              <a:ext cx="470" cy="47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3" name="Rectangle 17"/>
            <p:cNvSpPr>
              <a:spLocks noChangeAspect="1" noChangeArrowheads="1"/>
            </p:cNvSpPr>
            <p:nvPr/>
          </p:nvSpPr>
          <p:spPr bwMode="auto">
            <a:xfrm>
              <a:off x="2715" y="182"/>
              <a:ext cx="545" cy="56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4" name="Rectangle 18"/>
            <p:cNvSpPr>
              <a:spLocks noChangeAspect="1" noChangeArrowheads="1"/>
            </p:cNvSpPr>
            <p:nvPr/>
          </p:nvSpPr>
          <p:spPr bwMode="auto">
            <a:xfrm>
              <a:off x="3480" y="87"/>
              <a:ext cx="473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5" name="Rectangle 19"/>
            <p:cNvSpPr>
              <a:spLocks noChangeAspect="1" noChangeArrowheads="1"/>
            </p:cNvSpPr>
            <p:nvPr/>
          </p:nvSpPr>
          <p:spPr bwMode="auto">
            <a:xfrm>
              <a:off x="4120" y="832"/>
              <a:ext cx="380" cy="38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6" name="Rectangle 20"/>
            <p:cNvSpPr>
              <a:spLocks noChangeAspect="1" noChangeArrowheads="1"/>
            </p:cNvSpPr>
            <p:nvPr/>
          </p:nvSpPr>
          <p:spPr bwMode="auto">
            <a:xfrm>
              <a:off x="3678" y="1140"/>
              <a:ext cx="472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7" name="Rectangle 21"/>
            <p:cNvSpPr>
              <a:spLocks noChangeAspect="1" noChangeArrowheads="1"/>
            </p:cNvSpPr>
            <p:nvPr/>
          </p:nvSpPr>
          <p:spPr bwMode="auto">
            <a:xfrm>
              <a:off x="4390" y="165"/>
              <a:ext cx="558" cy="56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8" name="Rectangle 22"/>
            <p:cNvSpPr>
              <a:spLocks noChangeAspect="1" noChangeArrowheads="1"/>
            </p:cNvSpPr>
            <p:nvPr/>
          </p:nvSpPr>
          <p:spPr bwMode="auto">
            <a:xfrm>
              <a:off x="6288" y="232"/>
              <a:ext cx="470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19" name="Rectangle 23"/>
            <p:cNvSpPr>
              <a:spLocks noChangeAspect="1" noChangeArrowheads="1"/>
            </p:cNvSpPr>
            <p:nvPr/>
          </p:nvSpPr>
          <p:spPr bwMode="auto">
            <a:xfrm>
              <a:off x="5860" y="785"/>
              <a:ext cx="360" cy="36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0" name="Rectangle 24"/>
            <p:cNvSpPr>
              <a:spLocks noChangeAspect="1" noChangeArrowheads="1"/>
            </p:cNvSpPr>
            <p:nvPr/>
          </p:nvSpPr>
          <p:spPr bwMode="auto">
            <a:xfrm>
              <a:off x="6033" y="1142"/>
              <a:ext cx="472" cy="475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1" name="Rectangle 25"/>
            <p:cNvSpPr>
              <a:spLocks noChangeAspect="1" noChangeArrowheads="1"/>
            </p:cNvSpPr>
            <p:nvPr/>
          </p:nvSpPr>
          <p:spPr bwMode="auto">
            <a:xfrm>
              <a:off x="5498" y="290"/>
              <a:ext cx="437" cy="42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2" name="Rectangle 26"/>
            <p:cNvSpPr>
              <a:spLocks noChangeAspect="1" noChangeArrowheads="1"/>
            </p:cNvSpPr>
            <p:nvPr/>
          </p:nvSpPr>
          <p:spPr bwMode="auto">
            <a:xfrm>
              <a:off x="7508" y="157"/>
              <a:ext cx="472" cy="477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3" name="Rectangle 27"/>
            <p:cNvSpPr>
              <a:spLocks noChangeAspect="1" noChangeArrowheads="1"/>
            </p:cNvSpPr>
            <p:nvPr/>
          </p:nvSpPr>
          <p:spPr bwMode="auto">
            <a:xfrm>
              <a:off x="7655" y="805"/>
              <a:ext cx="388" cy="39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4" name="Rectangle 28"/>
            <p:cNvSpPr>
              <a:spLocks noChangeAspect="1" noChangeArrowheads="1"/>
            </p:cNvSpPr>
            <p:nvPr/>
          </p:nvSpPr>
          <p:spPr bwMode="auto">
            <a:xfrm>
              <a:off x="6970" y="115"/>
              <a:ext cx="348" cy="35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5" name="Rectangle 29"/>
            <p:cNvSpPr>
              <a:spLocks noChangeAspect="1" noChangeArrowheads="1"/>
            </p:cNvSpPr>
            <p:nvPr/>
          </p:nvSpPr>
          <p:spPr bwMode="auto">
            <a:xfrm>
              <a:off x="8200" y="157"/>
              <a:ext cx="380" cy="40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6" name="Rectangle 33"/>
            <p:cNvSpPr>
              <a:spLocks noChangeArrowheads="1"/>
            </p:cNvSpPr>
            <p:nvPr/>
          </p:nvSpPr>
          <p:spPr bwMode="auto">
            <a:xfrm>
              <a:off x="11635" y="807"/>
              <a:ext cx="395" cy="36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7" name="Rectangle 35"/>
            <p:cNvSpPr>
              <a:spLocks noChangeArrowheads="1"/>
            </p:cNvSpPr>
            <p:nvPr/>
          </p:nvSpPr>
          <p:spPr bwMode="auto">
            <a:xfrm>
              <a:off x="9845" y="847"/>
              <a:ext cx="400" cy="36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8" name="Rectangle 36"/>
            <p:cNvSpPr>
              <a:spLocks noChangeAspect="1" noChangeArrowheads="1"/>
            </p:cNvSpPr>
            <p:nvPr/>
          </p:nvSpPr>
          <p:spPr bwMode="auto">
            <a:xfrm>
              <a:off x="9605" y="205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29" name="Rectangle 37"/>
            <p:cNvSpPr>
              <a:spLocks noChangeAspect="1" noChangeArrowheads="1"/>
            </p:cNvSpPr>
            <p:nvPr/>
          </p:nvSpPr>
          <p:spPr bwMode="auto">
            <a:xfrm>
              <a:off x="10330" y="13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30" name="Rectangle 38"/>
            <p:cNvSpPr>
              <a:spLocks noChangeAspect="1" noChangeArrowheads="1"/>
            </p:cNvSpPr>
            <p:nvPr/>
          </p:nvSpPr>
          <p:spPr bwMode="auto">
            <a:xfrm>
              <a:off x="9270" y="1122"/>
              <a:ext cx="480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31" name="Rectangle 39"/>
            <p:cNvSpPr>
              <a:spLocks noChangeAspect="1" noChangeArrowheads="1"/>
            </p:cNvSpPr>
            <p:nvPr/>
          </p:nvSpPr>
          <p:spPr bwMode="auto">
            <a:xfrm>
              <a:off x="11060" y="108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32" name="Rectangle 40"/>
            <p:cNvSpPr>
              <a:spLocks noChangeAspect="1" noChangeArrowheads="1"/>
            </p:cNvSpPr>
            <p:nvPr/>
          </p:nvSpPr>
          <p:spPr bwMode="auto">
            <a:xfrm>
              <a:off x="12060" y="295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33" name="Rectangle 41"/>
            <p:cNvSpPr>
              <a:spLocks noChangeAspect="1" noChangeArrowheads="1"/>
            </p:cNvSpPr>
            <p:nvPr/>
          </p:nvSpPr>
          <p:spPr bwMode="auto">
            <a:xfrm>
              <a:off x="12130" y="109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37934" name="Line 46"/>
          <p:cNvSpPr>
            <a:spLocks noChangeShapeType="1"/>
          </p:cNvSpPr>
          <p:nvPr/>
        </p:nvSpPr>
        <p:spPr bwMode="auto">
          <a:xfrm>
            <a:off x="676275" y="2551113"/>
            <a:ext cx="1749425" cy="133350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935" name="Line 47"/>
          <p:cNvSpPr>
            <a:spLocks noChangeShapeType="1"/>
          </p:cNvSpPr>
          <p:nvPr/>
        </p:nvSpPr>
        <p:spPr bwMode="auto">
          <a:xfrm>
            <a:off x="3503613" y="2682875"/>
            <a:ext cx="655637" cy="31750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936" name="Line 48"/>
          <p:cNvSpPr>
            <a:spLocks noChangeShapeType="1"/>
          </p:cNvSpPr>
          <p:nvPr/>
        </p:nvSpPr>
        <p:spPr bwMode="auto">
          <a:xfrm>
            <a:off x="4160838" y="2714625"/>
            <a:ext cx="1355725" cy="309563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937" name="Line 49"/>
          <p:cNvSpPr>
            <a:spLocks noChangeShapeType="1"/>
          </p:cNvSpPr>
          <p:nvPr/>
        </p:nvSpPr>
        <p:spPr bwMode="auto">
          <a:xfrm flipV="1">
            <a:off x="5518150" y="2684463"/>
            <a:ext cx="1274763" cy="339725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938" name="Line 50"/>
          <p:cNvSpPr>
            <a:spLocks noChangeShapeType="1"/>
          </p:cNvSpPr>
          <p:nvPr/>
        </p:nvSpPr>
        <p:spPr bwMode="auto">
          <a:xfrm>
            <a:off x="6792913" y="2684463"/>
            <a:ext cx="1566862" cy="30162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37939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1"/>
          <a:stretch>
            <a:fillRect/>
          </a:stretch>
        </p:blipFill>
        <p:spPr bwMode="auto">
          <a:xfrm>
            <a:off x="1879600" y="4865688"/>
            <a:ext cx="13271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37940" name="Line 52"/>
          <p:cNvSpPr>
            <a:spLocks noChangeShapeType="1"/>
          </p:cNvSpPr>
          <p:nvPr/>
        </p:nvSpPr>
        <p:spPr bwMode="auto">
          <a:xfrm flipV="1">
            <a:off x="2425700" y="2682875"/>
            <a:ext cx="1077913" cy="3175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7941" name="Group 53"/>
          <p:cNvGrpSpPr>
            <a:grpSpLocks/>
          </p:cNvGrpSpPr>
          <p:nvPr/>
        </p:nvGrpSpPr>
        <p:grpSpPr bwMode="auto">
          <a:xfrm>
            <a:off x="6797675" y="2628900"/>
            <a:ext cx="2295525" cy="3200400"/>
            <a:chOff x="0" y="0"/>
            <a:chExt cx="3616" cy="5041"/>
          </a:xfrm>
        </p:grpSpPr>
        <p:pic>
          <p:nvPicPr>
            <p:cNvPr id="37942" name="Picture 4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10"/>
            <a:stretch>
              <a:fillRect/>
            </a:stretch>
          </p:blipFill>
          <p:spPr bwMode="auto">
            <a:xfrm>
              <a:off x="0" y="3513"/>
              <a:ext cx="3516" cy="1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7943" name="Rectangle 48"/>
            <p:cNvSpPr>
              <a:spLocks noChangeArrowheads="1"/>
            </p:cNvSpPr>
            <p:nvPr/>
          </p:nvSpPr>
          <p:spPr bwMode="auto">
            <a:xfrm>
              <a:off x="1624" y="3436"/>
              <a:ext cx="1992" cy="1605"/>
            </a:xfrm>
            <a:prstGeom prst="rect">
              <a:avLst/>
            </a:prstGeom>
            <a:noFill/>
            <a:ln w="25400" cmpd="sng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44" name="Oval 56"/>
            <p:cNvSpPr>
              <a:spLocks noChangeArrowheads="1"/>
            </p:cNvSpPr>
            <p:nvPr/>
          </p:nvSpPr>
          <p:spPr bwMode="auto">
            <a:xfrm>
              <a:off x="2326" y="0"/>
              <a:ext cx="270" cy="27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7945" name="Arrow 1006"/>
            <p:cNvSpPr>
              <a:spLocks noChangeShapeType="1"/>
            </p:cNvSpPr>
            <p:nvPr/>
          </p:nvSpPr>
          <p:spPr bwMode="auto">
            <a:xfrm flipV="1">
              <a:off x="2016" y="245"/>
              <a:ext cx="445" cy="3191"/>
            </a:xfrm>
            <a:prstGeom prst="line">
              <a:avLst/>
            </a:prstGeom>
            <a:noFill/>
            <a:ln w="6350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pic>
        <p:nvPicPr>
          <p:cNvPr id="37946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r="32224"/>
          <a:stretch>
            <a:fillRect/>
          </a:stretch>
        </p:blipFill>
        <p:spPr bwMode="auto">
          <a:xfrm>
            <a:off x="3595688" y="4873625"/>
            <a:ext cx="31305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37947" name="Rectangle 48"/>
          <p:cNvSpPr>
            <a:spLocks noChangeArrowheads="1"/>
          </p:cNvSpPr>
          <p:nvPr/>
        </p:nvSpPr>
        <p:spPr bwMode="auto">
          <a:xfrm>
            <a:off x="4087813" y="4811713"/>
            <a:ext cx="2633662" cy="1019175"/>
          </a:xfrm>
          <a:prstGeom prst="rect">
            <a:avLst/>
          </a:prstGeom>
          <a:noFill/>
          <a:ln w="25400" cmpd="sng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7948" name="Line 63"/>
          <p:cNvSpPr>
            <a:spLocks noChangeShapeType="1"/>
          </p:cNvSpPr>
          <p:nvPr/>
        </p:nvSpPr>
        <p:spPr bwMode="auto">
          <a:xfrm>
            <a:off x="4159250" y="2713038"/>
            <a:ext cx="1358900" cy="311150"/>
          </a:xfrm>
          <a:prstGeom prst="line">
            <a:avLst/>
          </a:prstGeom>
          <a:noFill/>
          <a:ln w="381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949" name="Arrow 1006"/>
          <p:cNvSpPr>
            <a:spLocks noChangeShapeType="1"/>
          </p:cNvSpPr>
          <p:nvPr/>
        </p:nvSpPr>
        <p:spPr bwMode="auto">
          <a:xfrm flipH="1" flipV="1">
            <a:off x="4956304" y="2914495"/>
            <a:ext cx="282446" cy="1895630"/>
          </a:xfrm>
          <a:prstGeom prst="line">
            <a:avLst/>
          </a:prstGeom>
          <a:noFill/>
          <a:ln w="63500" cmpd="sng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37950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r="75812"/>
          <a:stretch>
            <a:fillRect/>
          </a:stretch>
        </p:blipFill>
        <p:spPr bwMode="auto">
          <a:xfrm>
            <a:off x="3203575" y="4865688"/>
            <a:ext cx="39211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66" name="Group 29"/>
          <p:cNvGrpSpPr>
            <a:grpSpLocks/>
          </p:cNvGrpSpPr>
          <p:nvPr/>
        </p:nvGrpSpPr>
        <p:grpSpPr bwMode="auto">
          <a:xfrm>
            <a:off x="8677275" y="2914495"/>
            <a:ext cx="257175" cy="76200"/>
            <a:chOff x="0" y="0"/>
            <a:chExt cx="405" cy="120"/>
          </a:xfrm>
        </p:grpSpPr>
        <p:sp>
          <p:nvSpPr>
            <p:cNvPr id="67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68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69" name="Rectangle 42"/>
          <p:cNvSpPr>
            <a:spLocks noChangeArrowheads="1"/>
          </p:cNvSpPr>
          <p:nvPr/>
        </p:nvSpPr>
        <p:spPr bwMode="auto">
          <a:xfrm>
            <a:off x="6340475" y="2308225"/>
            <a:ext cx="2682875" cy="1182688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Search </a:t>
            </a:r>
            <a:r>
              <a:rPr lang="en-US" altLang="en-US" sz="3200" dirty="0">
                <a:latin typeface="Ubuntu" charset="0"/>
              </a:rPr>
              <a:t>for patches </a:t>
            </a:r>
            <a:endParaRPr lang="en-US" altLang="en-US" sz="1800" dirty="0"/>
          </a:p>
        </p:txBody>
      </p:sp>
      <p:sp>
        <p:nvSpPr>
          <p:cNvPr id="39939" name="Text Box 43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39940" name="Text Box 46"/>
          <p:cNvSpPr txBox="1">
            <a:spLocks noChangeArrowheads="1"/>
          </p:cNvSpPr>
          <p:nvPr/>
        </p:nvSpPr>
        <p:spPr bwMode="auto">
          <a:xfrm>
            <a:off x="33338" y="5003800"/>
            <a:ext cx="21129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Solve for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39941" name="Group 5"/>
          <p:cNvGrpSpPr>
            <a:grpSpLocks noChangeAspect="1"/>
          </p:cNvGrpSpPr>
          <p:nvPr/>
        </p:nvGrpSpPr>
        <p:grpSpPr bwMode="auto">
          <a:xfrm>
            <a:off x="504825" y="2355850"/>
            <a:ext cx="5514975" cy="1093788"/>
            <a:chOff x="0" y="0"/>
            <a:chExt cx="14282" cy="2834"/>
          </a:xfrm>
        </p:grpSpPr>
        <p:pic>
          <p:nvPicPr>
            <p:cNvPr id="3994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3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9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94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94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" y="0"/>
              <a:ext cx="2837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9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9" y="0"/>
              <a:ext cx="2833" cy="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39947" name="Group 11"/>
          <p:cNvGrpSpPr>
            <a:grpSpLocks/>
          </p:cNvGrpSpPr>
          <p:nvPr/>
        </p:nvGrpSpPr>
        <p:grpSpPr bwMode="auto">
          <a:xfrm>
            <a:off x="6381750" y="2355863"/>
            <a:ext cx="2202180" cy="1093764"/>
            <a:chOff x="65" y="75"/>
            <a:chExt cx="3468" cy="1722"/>
          </a:xfrm>
        </p:grpSpPr>
        <p:pic>
          <p:nvPicPr>
            <p:cNvPr id="39948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" y="75"/>
              <a:ext cx="172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9949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75"/>
              <a:ext cx="172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9951" name="Rectangle 11"/>
          <p:cNvSpPr>
            <a:spLocks noChangeAspect="1" noChangeArrowheads="1"/>
          </p:cNvSpPr>
          <p:nvPr/>
        </p:nvSpPr>
        <p:spPr bwMode="auto">
          <a:xfrm>
            <a:off x="946150" y="2895600"/>
            <a:ext cx="233363" cy="236538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2" name="Rectangle 15"/>
          <p:cNvSpPr>
            <a:spLocks noChangeAspect="1" noChangeArrowheads="1"/>
          </p:cNvSpPr>
          <p:nvPr/>
        </p:nvSpPr>
        <p:spPr bwMode="auto">
          <a:xfrm>
            <a:off x="2006600" y="2859088"/>
            <a:ext cx="269875" cy="263525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3" name="Rectangle 19"/>
          <p:cNvSpPr>
            <a:spLocks noChangeAspect="1" noChangeArrowheads="1"/>
          </p:cNvSpPr>
          <p:nvPr/>
        </p:nvSpPr>
        <p:spPr bwMode="auto">
          <a:xfrm>
            <a:off x="3151188" y="2914650"/>
            <a:ext cx="239712" cy="242888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4" name="Rectangle 23"/>
          <p:cNvSpPr>
            <a:spLocks noChangeAspect="1" noChangeArrowheads="1"/>
          </p:cNvSpPr>
          <p:nvPr/>
        </p:nvSpPr>
        <p:spPr bwMode="auto">
          <a:xfrm>
            <a:off x="4254500" y="2884488"/>
            <a:ext cx="228600" cy="233362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5" name="Rectangle 27"/>
          <p:cNvSpPr>
            <a:spLocks noChangeAspect="1" noChangeArrowheads="1"/>
          </p:cNvSpPr>
          <p:nvPr/>
        </p:nvSpPr>
        <p:spPr bwMode="auto">
          <a:xfrm>
            <a:off x="5394325" y="2895600"/>
            <a:ext cx="247650" cy="250825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6" name="Rectangle 33"/>
          <p:cNvSpPr>
            <a:spLocks noChangeArrowheads="1"/>
          </p:cNvSpPr>
          <p:nvPr/>
        </p:nvSpPr>
        <p:spPr bwMode="auto">
          <a:xfrm>
            <a:off x="7921625" y="2898775"/>
            <a:ext cx="250825" cy="228600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7" name="Rectangle 35"/>
          <p:cNvSpPr>
            <a:spLocks noChangeArrowheads="1"/>
          </p:cNvSpPr>
          <p:nvPr/>
        </p:nvSpPr>
        <p:spPr bwMode="auto">
          <a:xfrm>
            <a:off x="6786563" y="2922588"/>
            <a:ext cx="252412" cy="230187"/>
          </a:xfrm>
          <a:prstGeom prst="rect">
            <a:avLst/>
          </a:prstGeom>
          <a:noFill/>
          <a:ln w="63500" cmpd="sng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 flipV="1">
            <a:off x="1069975" y="2990850"/>
            <a:ext cx="1071563" cy="33338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>
            <a:off x="2143125" y="2989263"/>
            <a:ext cx="1131888" cy="34925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>
            <a:off x="4365625" y="2990850"/>
            <a:ext cx="1152525" cy="34925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961" name="Line 25"/>
          <p:cNvSpPr>
            <a:spLocks noChangeShapeType="1"/>
          </p:cNvSpPr>
          <p:nvPr/>
        </p:nvSpPr>
        <p:spPr bwMode="auto">
          <a:xfrm>
            <a:off x="5518150" y="3024188"/>
            <a:ext cx="1392238" cy="1587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 flipV="1">
            <a:off x="6910388" y="3024188"/>
            <a:ext cx="1138237" cy="1587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39963" name="Picture 4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0"/>
          <a:stretch>
            <a:fillRect/>
          </a:stretch>
        </p:blipFill>
        <p:spPr bwMode="auto">
          <a:xfrm>
            <a:off x="6797675" y="4859338"/>
            <a:ext cx="22320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9964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1"/>
          <a:stretch>
            <a:fillRect/>
          </a:stretch>
        </p:blipFill>
        <p:spPr bwMode="auto">
          <a:xfrm>
            <a:off x="1879600" y="4865688"/>
            <a:ext cx="13271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9965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 r="32224"/>
          <a:stretch>
            <a:fillRect/>
          </a:stretch>
        </p:blipFill>
        <p:spPr bwMode="auto">
          <a:xfrm>
            <a:off x="3595688" y="4873625"/>
            <a:ext cx="313055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39966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r="75812"/>
          <a:stretch>
            <a:fillRect/>
          </a:stretch>
        </p:blipFill>
        <p:spPr bwMode="auto">
          <a:xfrm>
            <a:off x="3203575" y="4865688"/>
            <a:ext cx="39211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39967" name="Text Box 49"/>
          <p:cNvSpPr txBox="1">
            <a:spLocks noChangeArrowheads="1"/>
          </p:cNvSpPr>
          <p:nvPr/>
        </p:nvSpPr>
        <p:spPr bwMode="auto">
          <a:xfrm>
            <a:off x="1069975" y="3590925"/>
            <a:ext cx="70024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Solve with dynamic programming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276600" y="2989263"/>
            <a:ext cx="1089025" cy="34925"/>
          </a:xfrm>
          <a:prstGeom prst="line">
            <a:avLst/>
          </a:prstGeom>
          <a:noFill/>
          <a:ln w="63500" cmpd="sng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6" name="Group 29"/>
          <p:cNvGrpSpPr>
            <a:grpSpLocks/>
          </p:cNvGrpSpPr>
          <p:nvPr/>
        </p:nvGrpSpPr>
        <p:grpSpPr bwMode="auto">
          <a:xfrm>
            <a:off x="8677275" y="2914495"/>
            <a:ext cx="257175" cy="76200"/>
            <a:chOff x="0" y="0"/>
            <a:chExt cx="405" cy="120"/>
          </a:xfrm>
        </p:grpSpPr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42"/>
          <p:cNvSpPr>
            <a:spLocks noChangeArrowheads="1"/>
          </p:cNvSpPr>
          <p:nvPr/>
        </p:nvSpPr>
        <p:spPr bwMode="auto">
          <a:xfrm>
            <a:off x="6340475" y="2308225"/>
            <a:ext cx="2682875" cy="1182688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Select </a:t>
            </a:r>
            <a:r>
              <a:rPr lang="en-US" altLang="en-US" sz="3200" dirty="0">
                <a:latin typeface="Ubuntu" charset="0"/>
              </a:rPr>
              <a:t>image subset based on ranking</a:t>
            </a:r>
            <a:endParaRPr lang="en-US" altLang="en-US" sz="1800" dirty="0"/>
          </a:p>
        </p:txBody>
      </p:sp>
      <p:sp>
        <p:nvSpPr>
          <p:cNvPr id="41988" name="Arrow 263"/>
          <p:cNvSpPr>
            <a:spLocks noChangeShapeType="1"/>
          </p:cNvSpPr>
          <p:nvPr/>
        </p:nvSpPr>
        <p:spPr bwMode="auto">
          <a:xfrm>
            <a:off x="292100" y="2501900"/>
            <a:ext cx="8548688" cy="1588"/>
          </a:xfrm>
          <a:prstGeom prst="line">
            <a:avLst/>
          </a:prstGeom>
          <a:noFill/>
          <a:ln w="44450" cmpd="sng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61925" y="2089150"/>
            <a:ext cx="4873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Predicted Attribute Strength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177800" y="2565400"/>
            <a:ext cx="27844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Strong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7934325" y="2565400"/>
            <a:ext cx="1047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Weak</a:t>
            </a:r>
          </a:p>
        </p:txBody>
      </p:sp>
      <p:pic>
        <p:nvPicPr>
          <p:cNvPr id="4199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419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4199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4199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804863" y="4314825"/>
            <a:ext cx="1460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iter 1</a:t>
            </a:r>
          </a:p>
        </p:txBody>
      </p:sp>
      <p:grpSp>
        <p:nvGrpSpPr>
          <p:cNvPr id="41997" name="Group 22"/>
          <p:cNvGrpSpPr>
            <a:grpSpLocks/>
          </p:cNvGrpSpPr>
          <p:nvPr/>
        </p:nvGrpSpPr>
        <p:grpSpPr bwMode="auto">
          <a:xfrm>
            <a:off x="1379538" y="3092450"/>
            <a:ext cx="1092200" cy="1092200"/>
            <a:chOff x="0" y="0"/>
            <a:chExt cx="1720" cy="1720"/>
          </a:xfrm>
        </p:grpSpPr>
        <p:pic>
          <p:nvPicPr>
            <p:cNvPr id="41998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0" cy="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1999" name="Rectangle 33"/>
            <p:cNvSpPr>
              <a:spLocks noChangeArrowheads="1"/>
            </p:cNvSpPr>
            <p:nvPr/>
          </p:nvSpPr>
          <p:spPr bwMode="auto">
            <a:xfrm>
              <a:off x="677" y="855"/>
              <a:ext cx="395" cy="360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2000" name="Group 25"/>
          <p:cNvGrpSpPr>
            <a:grpSpLocks/>
          </p:cNvGrpSpPr>
          <p:nvPr/>
        </p:nvGrpSpPr>
        <p:grpSpPr bwMode="auto">
          <a:xfrm>
            <a:off x="227013" y="3092450"/>
            <a:ext cx="1092200" cy="1092200"/>
            <a:chOff x="0" y="0"/>
            <a:chExt cx="1720" cy="1720"/>
          </a:xfrm>
        </p:grpSpPr>
        <p:pic>
          <p:nvPicPr>
            <p:cNvPr id="42001" name="Picture 2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0" cy="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2002" name="Rectangle 35"/>
            <p:cNvSpPr>
              <a:spLocks noChangeArrowheads="1"/>
            </p:cNvSpPr>
            <p:nvPr/>
          </p:nvSpPr>
          <p:spPr bwMode="auto">
            <a:xfrm>
              <a:off x="637" y="893"/>
              <a:ext cx="398" cy="362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42003" name="Rectangle 18"/>
          <p:cNvSpPr>
            <a:spLocks noChangeArrowheads="1"/>
          </p:cNvSpPr>
          <p:nvPr/>
        </p:nvSpPr>
        <p:spPr bwMode="auto">
          <a:xfrm>
            <a:off x="165100" y="3051175"/>
            <a:ext cx="2713038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2004" name="Rectangle 18"/>
          <p:cNvSpPr>
            <a:spLocks noChangeArrowheads="1"/>
          </p:cNvSpPr>
          <p:nvPr/>
        </p:nvSpPr>
        <p:spPr bwMode="auto">
          <a:xfrm>
            <a:off x="3063875" y="3052763"/>
            <a:ext cx="3057525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2005" name="Rectangle 18"/>
          <p:cNvSpPr>
            <a:spLocks noChangeArrowheads="1"/>
          </p:cNvSpPr>
          <p:nvPr/>
        </p:nvSpPr>
        <p:spPr bwMode="auto">
          <a:xfrm>
            <a:off x="6319838" y="3049588"/>
            <a:ext cx="2719387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2006" name="Rectangle 18"/>
          <p:cNvSpPr>
            <a:spLocks noChangeArrowheads="1"/>
          </p:cNvSpPr>
          <p:nvPr/>
        </p:nvSpPr>
        <p:spPr bwMode="auto">
          <a:xfrm>
            <a:off x="165100" y="3051175"/>
            <a:ext cx="2711450" cy="11906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2546350" y="3600450"/>
            <a:ext cx="257175" cy="76200"/>
            <a:chOff x="0" y="0"/>
            <a:chExt cx="405" cy="120"/>
          </a:xfrm>
        </p:grpSpPr>
        <p:sp>
          <p:nvSpPr>
            <p:cNvPr id="42008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2009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2010" name="Group 26"/>
          <p:cNvGrpSpPr>
            <a:grpSpLocks/>
          </p:cNvGrpSpPr>
          <p:nvPr/>
        </p:nvGrpSpPr>
        <p:grpSpPr bwMode="auto">
          <a:xfrm>
            <a:off x="3146425" y="3600450"/>
            <a:ext cx="257175" cy="76200"/>
            <a:chOff x="0" y="0"/>
            <a:chExt cx="405" cy="120"/>
          </a:xfrm>
        </p:grpSpPr>
        <p:sp>
          <p:nvSpPr>
            <p:cNvPr id="42011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2012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2013" name="Group 29"/>
          <p:cNvGrpSpPr>
            <a:grpSpLocks/>
          </p:cNvGrpSpPr>
          <p:nvPr/>
        </p:nvGrpSpPr>
        <p:grpSpPr bwMode="auto">
          <a:xfrm>
            <a:off x="5800725" y="3600450"/>
            <a:ext cx="257175" cy="76200"/>
            <a:chOff x="0" y="0"/>
            <a:chExt cx="405" cy="120"/>
          </a:xfrm>
        </p:grpSpPr>
        <p:sp>
          <p:nvSpPr>
            <p:cNvPr id="42014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2015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2016" name="Group 32"/>
          <p:cNvGrpSpPr>
            <a:grpSpLocks/>
          </p:cNvGrpSpPr>
          <p:nvPr/>
        </p:nvGrpSpPr>
        <p:grpSpPr bwMode="auto">
          <a:xfrm>
            <a:off x="6400800" y="3600450"/>
            <a:ext cx="257175" cy="76200"/>
            <a:chOff x="0" y="0"/>
            <a:chExt cx="405" cy="120"/>
          </a:xfrm>
        </p:grpSpPr>
        <p:sp>
          <p:nvSpPr>
            <p:cNvPr id="42017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2018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Update </a:t>
            </a:r>
            <a:r>
              <a:rPr lang="en-US" altLang="en-US" sz="3200" dirty="0">
                <a:latin typeface="Ubuntu" charset="0"/>
              </a:rPr>
              <a:t>the detector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820738" y="2809875"/>
            <a:ext cx="7780337" cy="2144713"/>
            <a:chOff x="0" y="0"/>
            <a:chExt cx="12251" cy="3377"/>
          </a:xfrm>
        </p:grpSpPr>
        <p:sp>
          <p:nvSpPr>
            <p:cNvPr id="44037" name="Line 5"/>
            <p:cNvSpPr>
              <a:spLocks noChangeShapeType="1"/>
            </p:cNvSpPr>
            <p:nvPr/>
          </p:nvSpPr>
          <p:spPr bwMode="auto">
            <a:xfrm flipV="1">
              <a:off x="35" y="0"/>
              <a:ext cx="12206" cy="2960"/>
            </a:xfrm>
            <a:prstGeom prst="line">
              <a:avLst/>
            </a:prstGeom>
            <a:noFill/>
            <a:ln w="38100" cmpd="sng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8" name="Line 6"/>
            <p:cNvSpPr>
              <a:spLocks noChangeShapeType="1"/>
            </p:cNvSpPr>
            <p:nvPr/>
          </p:nvSpPr>
          <p:spPr bwMode="auto">
            <a:xfrm flipV="1">
              <a:off x="0" y="417"/>
              <a:ext cx="12206" cy="2960"/>
            </a:xfrm>
            <a:prstGeom prst="line">
              <a:avLst/>
            </a:prstGeom>
            <a:noFill/>
            <a:ln w="38100" cmpd="sng">
              <a:solidFill>
                <a:srgbClr val="3333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 flipV="1">
              <a:off x="45" y="197"/>
              <a:ext cx="12206" cy="2960"/>
            </a:xfrm>
            <a:prstGeom prst="line">
              <a:avLst/>
            </a:prstGeom>
            <a:noFill/>
            <a:ln w="38100" cmpd="sng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40" name="Group 8"/>
          <p:cNvGrpSpPr>
            <a:grpSpLocks/>
          </p:cNvGrpSpPr>
          <p:nvPr/>
        </p:nvGrpSpPr>
        <p:grpSpPr bwMode="auto">
          <a:xfrm>
            <a:off x="1330325" y="3454400"/>
            <a:ext cx="660400" cy="622300"/>
            <a:chOff x="0" y="0"/>
            <a:chExt cx="500" cy="488"/>
          </a:xfrm>
        </p:grpSpPr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>
              <a:off x="190" y="0"/>
              <a:ext cx="129" cy="48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0" y="176"/>
              <a:ext cx="500" cy="1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4451350" y="4665663"/>
            <a:ext cx="527050" cy="217487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44044" name="Group 12"/>
          <p:cNvGrpSpPr>
            <a:grpSpLocks noChangeAspect="1"/>
          </p:cNvGrpSpPr>
          <p:nvPr/>
        </p:nvGrpSpPr>
        <p:grpSpPr bwMode="auto">
          <a:xfrm>
            <a:off x="5353050" y="4021138"/>
            <a:ext cx="3392488" cy="2260600"/>
            <a:chOff x="0" y="0"/>
            <a:chExt cx="5343" cy="3560"/>
          </a:xfrm>
        </p:grpSpPr>
        <p:pic>
          <p:nvPicPr>
            <p:cNvPr id="4404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"/>
              <a:ext cx="1768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404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" y="5"/>
              <a:ext cx="1770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4047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" y="0"/>
              <a:ext cx="1768" cy="1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404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" y="1792"/>
              <a:ext cx="1770" cy="1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4049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" y="1787"/>
              <a:ext cx="1768" cy="1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050" name="Rectangle 26"/>
            <p:cNvSpPr>
              <a:spLocks noChangeAspect="1" noChangeArrowheads="1"/>
            </p:cNvSpPr>
            <p:nvPr/>
          </p:nvSpPr>
          <p:spPr bwMode="auto">
            <a:xfrm>
              <a:off x="2040" y="1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1" name="Rectangle 27"/>
            <p:cNvSpPr>
              <a:spLocks noChangeAspect="1" noChangeArrowheads="1"/>
            </p:cNvSpPr>
            <p:nvPr/>
          </p:nvSpPr>
          <p:spPr bwMode="auto">
            <a:xfrm>
              <a:off x="2670" y="1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2" name="Rectangle 28"/>
            <p:cNvSpPr>
              <a:spLocks noChangeAspect="1" noChangeArrowheads="1"/>
            </p:cNvSpPr>
            <p:nvPr/>
          </p:nvSpPr>
          <p:spPr bwMode="auto">
            <a:xfrm>
              <a:off x="2240" y="3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3" name="Rectangle 29"/>
            <p:cNvSpPr>
              <a:spLocks noChangeAspect="1" noChangeArrowheads="1"/>
            </p:cNvSpPr>
            <p:nvPr/>
          </p:nvSpPr>
          <p:spPr bwMode="auto">
            <a:xfrm>
              <a:off x="2723" y="42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4" name="Rectangle 30"/>
            <p:cNvSpPr>
              <a:spLocks noChangeAspect="1" noChangeArrowheads="1"/>
            </p:cNvSpPr>
            <p:nvPr/>
          </p:nvSpPr>
          <p:spPr bwMode="auto">
            <a:xfrm>
              <a:off x="1835" y="117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5" name="Rectangle 31"/>
            <p:cNvSpPr>
              <a:spLocks noChangeAspect="1" noChangeArrowheads="1"/>
            </p:cNvSpPr>
            <p:nvPr/>
          </p:nvSpPr>
          <p:spPr bwMode="auto">
            <a:xfrm>
              <a:off x="2965" y="118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6" name="Rectangle 34"/>
            <p:cNvSpPr>
              <a:spLocks noChangeAspect="1" noChangeArrowheads="1"/>
            </p:cNvSpPr>
            <p:nvPr/>
          </p:nvSpPr>
          <p:spPr bwMode="auto">
            <a:xfrm>
              <a:off x="2665" y="189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7" name="Rectangle 35"/>
            <p:cNvSpPr>
              <a:spLocks noChangeAspect="1" noChangeArrowheads="1"/>
            </p:cNvSpPr>
            <p:nvPr/>
          </p:nvSpPr>
          <p:spPr bwMode="auto">
            <a:xfrm>
              <a:off x="3765" y="189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8" name="Rectangle 36"/>
            <p:cNvSpPr>
              <a:spLocks noChangeAspect="1" noChangeArrowheads="1"/>
            </p:cNvSpPr>
            <p:nvPr/>
          </p:nvSpPr>
          <p:spPr bwMode="auto">
            <a:xfrm>
              <a:off x="3148" y="200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59" name="Rectangle 37"/>
            <p:cNvSpPr>
              <a:spLocks noChangeAspect="1" noChangeArrowheads="1"/>
            </p:cNvSpPr>
            <p:nvPr/>
          </p:nvSpPr>
          <p:spPr bwMode="auto">
            <a:xfrm>
              <a:off x="2600" y="253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0" name="Rectangle 38"/>
            <p:cNvSpPr>
              <a:spLocks noChangeAspect="1" noChangeArrowheads="1"/>
            </p:cNvSpPr>
            <p:nvPr/>
          </p:nvSpPr>
          <p:spPr bwMode="auto">
            <a:xfrm>
              <a:off x="3388" y="214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1" name="Rectangle 39"/>
            <p:cNvSpPr>
              <a:spLocks noChangeAspect="1" noChangeArrowheads="1"/>
            </p:cNvSpPr>
            <p:nvPr/>
          </p:nvSpPr>
          <p:spPr bwMode="auto">
            <a:xfrm>
              <a:off x="2863" y="209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2" name="Rectangle 42"/>
            <p:cNvSpPr>
              <a:spLocks noChangeAspect="1" noChangeArrowheads="1"/>
            </p:cNvSpPr>
            <p:nvPr/>
          </p:nvSpPr>
          <p:spPr bwMode="auto">
            <a:xfrm>
              <a:off x="55" y="22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3" name="Rectangle 43"/>
            <p:cNvSpPr>
              <a:spLocks noChangeAspect="1" noChangeArrowheads="1"/>
            </p:cNvSpPr>
            <p:nvPr/>
          </p:nvSpPr>
          <p:spPr bwMode="auto">
            <a:xfrm>
              <a:off x="468" y="22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4" name="Rectangle 44"/>
            <p:cNvSpPr>
              <a:spLocks noChangeAspect="1" noChangeArrowheads="1"/>
            </p:cNvSpPr>
            <p:nvPr/>
          </p:nvSpPr>
          <p:spPr bwMode="auto">
            <a:xfrm>
              <a:off x="668" y="427"/>
              <a:ext cx="483" cy="49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5" name="Rectangle 45"/>
            <p:cNvSpPr>
              <a:spLocks noChangeAspect="1" noChangeArrowheads="1"/>
            </p:cNvSpPr>
            <p:nvPr/>
          </p:nvSpPr>
          <p:spPr bwMode="auto">
            <a:xfrm>
              <a:off x="810" y="9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6" name="Rectangle 46"/>
            <p:cNvSpPr>
              <a:spLocks noChangeAspect="1" noChangeArrowheads="1"/>
            </p:cNvSpPr>
            <p:nvPr/>
          </p:nvSpPr>
          <p:spPr bwMode="auto">
            <a:xfrm>
              <a:off x="1150" y="182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7" name="Rectangle 47"/>
            <p:cNvSpPr>
              <a:spLocks noChangeAspect="1" noChangeArrowheads="1"/>
            </p:cNvSpPr>
            <p:nvPr/>
          </p:nvSpPr>
          <p:spPr bwMode="auto">
            <a:xfrm>
              <a:off x="1150" y="114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8" name="Rectangle 48"/>
            <p:cNvSpPr>
              <a:spLocks noChangeAspect="1" noChangeArrowheads="1"/>
            </p:cNvSpPr>
            <p:nvPr/>
          </p:nvSpPr>
          <p:spPr bwMode="auto">
            <a:xfrm>
              <a:off x="55" y="80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69" name="Rectangle 51"/>
            <p:cNvSpPr>
              <a:spLocks noChangeAspect="1" noChangeArrowheads="1"/>
            </p:cNvSpPr>
            <p:nvPr/>
          </p:nvSpPr>
          <p:spPr bwMode="auto">
            <a:xfrm>
              <a:off x="3743" y="23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0" name="Rectangle 52"/>
            <p:cNvSpPr>
              <a:spLocks noChangeAspect="1" noChangeArrowheads="1"/>
            </p:cNvSpPr>
            <p:nvPr/>
          </p:nvSpPr>
          <p:spPr bwMode="auto">
            <a:xfrm>
              <a:off x="4225" y="18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1" name="Rectangle 53"/>
            <p:cNvSpPr>
              <a:spLocks noChangeAspect="1" noChangeArrowheads="1"/>
            </p:cNvSpPr>
            <p:nvPr/>
          </p:nvSpPr>
          <p:spPr bwMode="auto">
            <a:xfrm>
              <a:off x="4468" y="28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2" name="Rectangle 54"/>
            <p:cNvSpPr>
              <a:spLocks noChangeAspect="1" noChangeArrowheads="1"/>
            </p:cNvSpPr>
            <p:nvPr/>
          </p:nvSpPr>
          <p:spPr bwMode="auto">
            <a:xfrm>
              <a:off x="4793" y="230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3" name="Rectangle 55"/>
            <p:cNvSpPr>
              <a:spLocks noChangeAspect="1" noChangeArrowheads="1"/>
            </p:cNvSpPr>
            <p:nvPr/>
          </p:nvSpPr>
          <p:spPr bwMode="auto">
            <a:xfrm>
              <a:off x="3628" y="655"/>
              <a:ext cx="483" cy="492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4" name="Rectangle 56"/>
            <p:cNvSpPr>
              <a:spLocks noChangeAspect="1" noChangeArrowheads="1"/>
            </p:cNvSpPr>
            <p:nvPr/>
          </p:nvSpPr>
          <p:spPr bwMode="auto">
            <a:xfrm>
              <a:off x="4793" y="1147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5" name="Rectangle 57"/>
            <p:cNvSpPr>
              <a:spLocks noChangeAspect="1" noChangeArrowheads="1"/>
            </p:cNvSpPr>
            <p:nvPr/>
          </p:nvSpPr>
          <p:spPr bwMode="auto">
            <a:xfrm>
              <a:off x="3743" y="1050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6" name="Rectangle 60"/>
            <p:cNvSpPr>
              <a:spLocks noChangeAspect="1" noChangeArrowheads="1"/>
            </p:cNvSpPr>
            <p:nvPr/>
          </p:nvSpPr>
          <p:spPr bwMode="auto">
            <a:xfrm>
              <a:off x="810" y="1862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7" name="Rectangle 61"/>
            <p:cNvSpPr>
              <a:spLocks noChangeAspect="1" noChangeArrowheads="1"/>
            </p:cNvSpPr>
            <p:nvPr/>
          </p:nvSpPr>
          <p:spPr bwMode="auto">
            <a:xfrm>
              <a:off x="990" y="1862"/>
              <a:ext cx="485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8" name="Rectangle 62"/>
            <p:cNvSpPr>
              <a:spLocks noChangeAspect="1" noChangeArrowheads="1"/>
            </p:cNvSpPr>
            <p:nvPr/>
          </p:nvSpPr>
          <p:spPr bwMode="auto">
            <a:xfrm>
              <a:off x="810" y="2352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79" name="Rectangle 63"/>
            <p:cNvSpPr>
              <a:spLocks noChangeAspect="1" noChangeArrowheads="1"/>
            </p:cNvSpPr>
            <p:nvPr/>
          </p:nvSpPr>
          <p:spPr bwMode="auto">
            <a:xfrm>
              <a:off x="1763" y="188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80" name="Rectangle 64"/>
            <p:cNvSpPr>
              <a:spLocks noChangeAspect="1" noChangeArrowheads="1"/>
            </p:cNvSpPr>
            <p:nvPr/>
          </p:nvSpPr>
          <p:spPr bwMode="auto">
            <a:xfrm>
              <a:off x="1970" y="214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81" name="Rectangle 65"/>
            <p:cNvSpPr>
              <a:spLocks noChangeAspect="1" noChangeArrowheads="1"/>
            </p:cNvSpPr>
            <p:nvPr/>
          </p:nvSpPr>
          <p:spPr bwMode="auto">
            <a:xfrm>
              <a:off x="1970" y="263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82" name="Rectangle 66"/>
            <p:cNvSpPr>
              <a:spLocks noChangeAspect="1" noChangeArrowheads="1"/>
            </p:cNvSpPr>
            <p:nvPr/>
          </p:nvSpPr>
          <p:spPr bwMode="auto">
            <a:xfrm>
              <a:off x="810" y="2775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83" name="Rectangle 67"/>
            <p:cNvSpPr>
              <a:spLocks noChangeAspect="1" noChangeArrowheads="1"/>
            </p:cNvSpPr>
            <p:nvPr/>
          </p:nvSpPr>
          <p:spPr bwMode="auto">
            <a:xfrm>
              <a:off x="1813" y="2997"/>
              <a:ext cx="483" cy="490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4084" name="Group 52"/>
          <p:cNvGrpSpPr>
            <a:grpSpLocks noChangeAspect="1"/>
          </p:cNvGrpSpPr>
          <p:nvPr/>
        </p:nvGrpSpPr>
        <p:grpSpPr bwMode="auto">
          <a:xfrm>
            <a:off x="153988" y="1955800"/>
            <a:ext cx="5659437" cy="1123950"/>
            <a:chOff x="0" y="0"/>
            <a:chExt cx="8912" cy="1768"/>
          </a:xfrm>
        </p:grpSpPr>
        <p:grpSp>
          <p:nvGrpSpPr>
            <p:cNvPr id="44085" name="Group 53"/>
            <p:cNvGrpSpPr>
              <a:grpSpLocks noChangeAspect="1"/>
            </p:cNvGrpSpPr>
            <p:nvPr/>
          </p:nvGrpSpPr>
          <p:grpSpPr bwMode="auto">
            <a:xfrm>
              <a:off x="0" y="0"/>
              <a:ext cx="8912" cy="1768"/>
              <a:chOff x="0" y="0"/>
              <a:chExt cx="14282" cy="2834"/>
            </a:xfrm>
          </p:grpSpPr>
          <p:pic>
            <p:nvPicPr>
              <p:cNvPr id="44086" name="Picture 5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4087" name="Picture 5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0" y="0"/>
                <a:ext cx="2836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4088" name="Picture 5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5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4089" name="Picture 5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85" y="0"/>
                <a:ext cx="2836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4090" name="Picture 5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0" y="0"/>
                <a:ext cx="2832" cy="2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091" name="Rectangle 11"/>
            <p:cNvSpPr>
              <a:spLocks noChangeAspect="1" noChangeArrowheads="1"/>
            </p:cNvSpPr>
            <p:nvPr/>
          </p:nvSpPr>
          <p:spPr bwMode="auto">
            <a:xfrm>
              <a:off x="715" y="874"/>
              <a:ext cx="377" cy="38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92" name="Rectangle 15"/>
            <p:cNvSpPr>
              <a:spLocks noChangeAspect="1" noChangeArrowheads="1"/>
            </p:cNvSpPr>
            <p:nvPr/>
          </p:nvSpPr>
          <p:spPr bwMode="auto">
            <a:xfrm>
              <a:off x="2427" y="814"/>
              <a:ext cx="437" cy="42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93" name="Rectangle 19"/>
            <p:cNvSpPr>
              <a:spLocks noChangeAspect="1" noChangeArrowheads="1"/>
            </p:cNvSpPr>
            <p:nvPr/>
          </p:nvSpPr>
          <p:spPr bwMode="auto">
            <a:xfrm>
              <a:off x="4275" y="901"/>
              <a:ext cx="390" cy="395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94" name="Rectangle 23"/>
            <p:cNvSpPr>
              <a:spLocks noChangeAspect="1" noChangeArrowheads="1"/>
            </p:cNvSpPr>
            <p:nvPr/>
          </p:nvSpPr>
          <p:spPr bwMode="auto">
            <a:xfrm>
              <a:off x="6060" y="854"/>
              <a:ext cx="370" cy="377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095" name="Rectangle 27"/>
            <p:cNvSpPr>
              <a:spLocks noChangeAspect="1" noChangeArrowheads="1"/>
            </p:cNvSpPr>
            <p:nvPr/>
          </p:nvSpPr>
          <p:spPr bwMode="auto">
            <a:xfrm>
              <a:off x="7902" y="874"/>
              <a:ext cx="400" cy="402"/>
            </a:xfrm>
            <a:prstGeom prst="rect">
              <a:avLst/>
            </a:prstGeom>
            <a:noFill/>
            <a:ln w="635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4096" name="Group 64"/>
          <p:cNvGrpSpPr>
            <a:grpSpLocks/>
          </p:cNvGrpSpPr>
          <p:nvPr/>
        </p:nvGrpSpPr>
        <p:grpSpPr bwMode="auto">
          <a:xfrm>
            <a:off x="463550" y="5400675"/>
            <a:ext cx="3708400" cy="577850"/>
            <a:chOff x="0" y="0"/>
            <a:chExt cx="5840" cy="910"/>
          </a:xfrm>
        </p:grpSpPr>
        <p:sp>
          <p:nvSpPr>
            <p:cNvPr id="44097" name="Text Box 12"/>
            <p:cNvSpPr txBox="1">
              <a:spLocks noChangeArrowheads="1"/>
            </p:cNvSpPr>
            <p:nvPr/>
          </p:nvSpPr>
          <p:spPr bwMode="auto">
            <a:xfrm>
              <a:off x="0" y="0"/>
              <a:ext cx="5841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3200">
                  <a:latin typeface="Ubuntu" charset="0"/>
                </a:rPr>
                <a:t>Learn detector </a:t>
              </a:r>
              <a:endParaRPr lang="en-US" altLang="en-US" sz="1800"/>
            </a:p>
          </p:txBody>
        </p:sp>
        <p:pic>
          <p:nvPicPr>
            <p:cNvPr id="44098" name="Picture 6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" y="233"/>
              <a:ext cx="84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4099" name="AutoShape 67"/>
          <p:cNvSpPr>
            <a:spLocks/>
          </p:cNvSpPr>
          <p:nvPr/>
        </p:nvSpPr>
        <p:spPr bwMode="auto">
          <a:xfrm rot="5400000">
            <a:off x="2851150" y="454025"/>
            <a:ext cx="234950" cy="5657850"/>
          </a:xfrm>
          <a:prstGeom prst="rightBrace">
            <a:avLst>
              <a:gd name="adj1" fmla="val 200676"/>
              <a:gd name="adj2" fmla="val 50000"/>
            </a:avLst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4100" name="Text Box 12"/>
          <p:cNvSpPr txBox="1">
            <a:spLocks noChangeArrowheads="1"/>
          </p:cNvSpPr>
          <p:nvPr/>
        </p:nvSpPr>
        <p:spPr bwMode="auto">
          <a:xfrm>
            <a:off x="2239963" y="3433763"/>
            <a:ext cx="14335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Initial chain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34075" y="1925638"/>
            <a:ext cx="2695578" cy="1182687"/>
            <a:chOff x="5934075" y="1925638"/>
            <a:chExt cx="2695578" cy="1182687"/>
          </a:xfrm>
        </p:grpSpPr>
        <p:sp>
          <p:nvSpPr>
            <p:cNvPr id="44102" name="Rectangle 42"/>
            <p:cNvSpPr>
              <a:spLocks noChangeArrowheads="1"/>
            </p:cNvSpPr>
            <p:nvPr/>
          </p:nvSpPr>
          <p:spPr bwMode="auto">
            <a:xfrm>
              <a:off x="5934075" y="1925638"/>
              <a:ext cx="2695578" cy="1182687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4103" name="Group 71"/>
            <p:cNvGrpSpPr>
              <a:grpSpLocks noChangeAspect="1"/>
            </p:cNvGrpSpPr>
            <p:nvPr/>
          </p:nvGrpSpPr>
          <p:grpSpPr bwMode="auto">
            <a:xfrm>
              <a:off x="5970885" y="1956126"/>
              <a:ext cx="2266357" cy="1122981"/>
              <a:chOff x="0" y="0"/>
              <a:chExt cx="3467" cy="1720"/>
            </a:xfrm>
          </p:grpSpPr>
          <p:pic>
            <p:nvPicPr>
              <p:cNvPr id="44104" name="Picture 7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8" y="0"/>
                <a:ext cx="1719" cy="1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4105" name="Picture 7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719" cy="1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4106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2426" y="855"/>
                <a:ext cx="396" cy="360"/>
              </a:xfrm>
              <a:prstGeom prst="rect">
                <a:avLst/>
              </a:prstGeom>
              <a:noFill/>
              <a:ln w="635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44107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636" y="892"/>
                <a:ext cx="398" cy="362"/>
              </a:xfrm>
              <a:prstGeom prst="rect">
                <a:avLst/>
              </a:prstGeom>
              <a:noFill/>
              <a:ln w="635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Group 23"/>
            <p:cNvGrpSpPr>
              <a:grpSpLocks/>
            </p:cNvGrpSpPr>
            <p:nvPr/>
          </p:nvGrpSpPr>
          <p:grpSpPr bwMode="auto">
            <a:xfrm>
              <a:off x="8283399" y="2515890"/>
              <a:ext cx="257175" cy="76200"/>
              <a:chOff x="-90" y="0"/>
              <a:chExt cx="405" cy="120"/>
            </a:xfrm>
          </p:grpSpPr>
          <p:sp>
            <p:nvSpPr>
              <p:cNvPr id="90" name="Oval 18"/>
              <p:cNvSpPr>
                <a:spLocks noChangeArrowheads="1"/>
              </p:cNvSpPr>
              <p:nvPr/>
            </p:nvSpPr>
            <p:spPr bwMode="auto">
              <a:xfrm>
                <a:off x="-90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91" name="Oval 19"/>
              <p:cNvSpPr>
                <a:spLocks noChangeArrowheads="1"/>
              </p:cNvSpPr>
              <p:nvPr/>
            </p:nvSpPr>
            <p:spPr bwMode="auto">
              <a:xfrm>
                <a:off x="198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178550" y="5570538"/>
            <a:ext cx="2679428" cy="1182687"/>
            <a:chOff x="6178550" y="5570538"/>
            <a:chExt cx="2679428" cy="1182687"/>
          </a:xfrm>
        </p:grpSpPr>
        <p:pic>
          <p:nvPicPr>
            <p:cNvPr id="44109" name="Picture 7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7905" y="5609919"/>
              <a:ext cx="1124102" cy="1124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4110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750" y="5609919"/>
              <a:ext cx="1124102" cy="1124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4111" name="Rectangle 81"/>
            <p:cNvSpPr>
              <a:spLocks noChangeAspect="1" noChangeArrowheads="1"/>
            </p:cNvSpPr>
            <p:nvPr/>
          </p:nvSpPr>
          <p:spPr bwMode="auto">
            <a:xfrm>
              <a:off x="6521496" y="5654380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2" name="Rectangle 85"/>
            <p:cNvSpPr>
              <a:spLocks noChangeAspect="1" noChangeArrowheads="1"/>
            </p:cNvSpPr>
            <p:nvPr/>
          </p:nvSpPr>
          <p:spPr bwMode="auto">
            <a:xfrm>
              <a:off x="6246504" y="6372123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3" name="Rectangle 86"/>
            <p:cNvSpPr>
              <a:spLocks noChangeAspect="1" noChangeArrowheads="1"/>
            </p:cNvSpPr>
            <p:nvPr/>
          </p:nvSpPr>
          <p:spPr bwMode="auto">
            <a:xfrm>
              <a:off x="6675187" y="5745210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4" name="Rectangle 87"/>
            <p:cNvSpPr>
              <a:spLocks noChangeAspect="1" noChangeArrowheads="1"/>
            </p:cNvSpPr>
            <p:nvPr/>
          </p:nvSpPr>
          <p:spPr bwMode="auto">
            <a:xfrm>
              <a:off x="6267462" y="5900827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5" name="Rectangle 79"/>
            <p:cNvSpPr>
              <a:spLocks noChangeAspect="1" noChangeArrowheads="1"/>
            </p:cNvSpPr>
            <p:nvPr/>
          </p:nvSpPr>
          <p:spPr bwMode="auto">
            <a:xfrm>
              <a:off x="7567483" y="5803645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6" name="Rectangle 80"/>
            <p:cNvSpPr>
              <a:spLocks noChangeAspect="1" noChangeArrowheads="1"/>
            </p:cNvSpPr>
            <p:nvPr/>
          </p:nvSpPr>
          <p:spPr bwMode="auto">
            <a:xfrm>
              <a:off x="8137790" y="6372123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7" name="Rectangle 82"/>
            <p:cNvSpPr>
              <a:spLocks noChangeAspect="1" noChangeArrowheads="1"/>
            </p:cNvSpPr>
            <p:nvPr/>
          </p:nvSpPr>
          <p:spPr bwMode="auto">
            <a:xfrm>
              <a:off x="7413792" y="5648029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8" name="Rectangle 83"/>
            <p:cNvSpPr>
              <a:spLocks noChangeAspect="1" noChangeArrowheads="1"/>
            </p:cNvSpPr>
            <p:nvPr/>
          </p:nvSpPr>
          <p:spPr bwMode="auto">
            <a:xfrm>
              <a:off x="8023475" y="5648029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19" name="Rectangle 84"/>
            <p:cNvSpPr>
              <a:spLocks noChangeAspect="1" noChangeArrowheads="1"/>
            </p:cNvSpPr>
            <p:nvPr/>
          </p:nvSpPr>
          <p:spPr bwMode="auto">
            <a:xfrm>
              <a:off x="7869149" y="5803645"/>
              <a:ext cx="306111" cy="311233"/>
            </a:xfrm>
            <a:prstGeom prst="rect">
              <a:avLst/>
            </a:prstGeom>
            <a:noFill/>
            <a:ln w="63500" cmpd="sng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4120" name="Rectangle 42"/>
            <p:cNvSpPr>
              <a:spLocks noChangeArrowheads="1"/>
            </p:cNvSpPr>
            <p:nvPr/>
          </p:nvSpPr>
          <p:spPr bwMode="auto">
            <a:xfrm>
              <a:off x="6178550" y="5570538"/>
              <a:ext cx="2679428" cy="1182687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94" name="Group 29"/>
            <p:cNvGrpSpPr>
              <a:grpSpLocks/>
            </p:cNvGrpSpPr>
            <p:nvPr/>
          </p:nvGrpSpPr>
          <p:grpSpPr bwMode="auto">
            <a:xfrm>
              <a:off x="8543925" y="6159183"/>
              <a:ext cx="257175" cy="76200"/>
              <a:chOff x="0" y="0"/>
              <a:chExt cx="405" cy="120"/>
            </a:xfrm>
          </p:grpSpPr>
          <p:sp>
            <p:nvSpPr>
              <p:cNvPr id="95" name="Oval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0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96" name="Oval 19"/>
              <p:cNvSpPr>
                <a:spLocks noChangeArrowheads="1"/>
              </p:cNvSpPr>
              <p:nvPr/>
            </p:nvSpPr>
            <p:spPr bwMode="auto">
              <a:xfrm>
                <a:off x="288" y="0"/>
                <a:ext cx="117" cy="1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Iterative growing of visual chains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36600" y="1377950"/>
            <a:ext cx="82438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Ubuntu" charset="0"/>
              </a:rPr>
              <a:t>Select </a:t>
            </a:r>
            <a:r>
              <a:rPr lang="en-US" altLang="en-US" sz="3200" dirty="0">
                <a:latin typeface="Ubuntu" charset="0"/>
              </a:rPr>
              <a:t>image subset based on ranking</a:t>
            </a:r>
            <a:endParaRPr lang="en-US" altLang="en-US" sz="1800" dirty="0"/>
          </a:p>
        </p:txBody>
      </p:sp>
      <p:sp>
        <p:nvSpPr>
          <p:cNvPr id="45060" name="Arrow 263"/>
          <p:cNvSpPr>
            <a:spLocks noChangeShapeType="1"/>
          </p:cNvSpPr>
          <p:nvPr/>
        </p:nvSpPr>
        <p:spPr bwMode="auto">
          <a:xfrm>
            <a:off x="292100" y="2501900"/>
            <a:ext cx="8548688" cy="1588"/>
          </a:xfrm>
          <a:prstGeom prst="line">
            <a:avLst/>
          </a:prstGeom>
          <a:noFill/>
          <a:ln w="44450" cmpd="sng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61925" y="2089150"/>
            <a:ext cx="4873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Predicted Attribute Strength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177800" y="2565400"/>
            <a:ext cx="27844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Strong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7934325" y="2565400"/>
            <a:ext cx="1047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Weak</a:t>
            </a:r>
          </a:p>
        </p:txBody>
      </p:sp>
      <p:sp>
        <p:nvSpPr>
          <p:cNvPr id="45064" name="Text Box 17"/>
          <p:cNvSpPr txBox="1">
            <a:spLocks noChangeArrowheads="1"/>
          </p:cNvSpPr>
          <p:nvPr/>
        </p:nvSpPr>
        <p:spPr bwMode="auto">
          <a:xfrm>
            <a:off x="804863" y="4314825"/>
            <a:ext cx="1460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>
                <a:latin typeface="Ubuntu" charset="0"/>
                <a:cs typeface="Arial" panose="020B0604020202020204" pitchFamily="34" charset="0"/>
              </a:rPr>
              <a:t>iter 1</a:t>
            </a:r>
          </a:p>
        </p:txBody>
      </p:sp>
      <p:grpSp>
        <p:nvGrpSpPr>
          <p:cNvPr id="45065" name="Group 22"/>
          <p:cNvGrpSpPr>
            <a:grpSpLocks/>
          </p:cNvGrpSpPr>
          <p:nvPr/>
        </p:nvGrpSpPr>
        <p:grpSpPr bwMode="auto">
          <a:xfrm>
            <a:off x="1379538" y="3092450"/>
            <a:ext cx="1092200" cy="1092200"/>
            <a:chOff x="0" y="0"/>
            <a:chExt cx="1720" cy="1720"/>
          </a:xfrm>
        </p:grpSpPr>
        <p:pic>
          <p:nvPicPr>
            <p:cNvPr id="45066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0" cy="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067" name="Rectangle 33"/>
            <p:cNvSpPr>
              <a:spLocks noChangeArrowheads="1"/>
            </p:cNvSpPr>
            <p:nvPr/>
          </p:nvSpPr>
          <p:spPr bwMode="auto">
            <a:xfrm>
              <a:off x="677" y="855"/>
              <a:ext cx="395" cy="360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5068" name="Group 25"/>
          <p:cNvGrpSpPr>
            <a:grpSpLocks/>
          </p:cNvGrpSpPr>
          <p:nvPr/>
        </p:nvGrpSpPr>
        <p:grpSpPr bwMode="auto">
          <a:xfrm>
            <a:off x="227013" y="3092450"/>
            <a:ext cx="1092200" cy="1092200"/>
            <a:chOff x="0" y="0"/>
            <a:chExt cx="1720" cy="1720"/>
          </a:xfrm>
        </p:grpSpPr>
        <p:pic>
          <p:nvPicPr>
            <p:cNvPr id="45069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0" cy="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5070" name="Rectangle 35"/>
            <p:cNvSpPr>
              <a:spLocks noChangeArrowheads="1"/>
            </p:cNvSpPr>
            <p:nvPr/>
          </p:nvSpPr>
          <p:spPr bwMode="auto">
            <a:xfrm>
              <a:off x="637" y="893"/>
              <a:ext cx="398" cy="362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pic>
        <p:nvPicPr>
          <p:cNvPr id="450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4507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100388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450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3092450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4507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100388"/>
            <a:ext cx="1092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45075" name="Group 19"/>
          <p:cNvGrpSpPr>
            <a:grpSpLocks/>
          </p:cNvGrpSpPr>
          <p:nvPr/>
        </p:nvGrpSpPr>
        <p:grpSpPr bwMode="auto">
          <a:xfrm>
            <a:off x="3878263" y="3629025"/>
            <a:ext cx="1458912" cy="1050925"/>
            <a:chOff x="0" y="0"/>
            <a:chExt cx="2298" cy="1657"/>
          </a:xfrm>
        </p:grpSpPr>
        <p:sp>
          <p:nvSpPr>
            <p:cNvPr id="45076" name="Rectangle 18"/>
            <p:cNvSpPr>
              <a:spLocks noChangeArrowheads="1"/>
            </p:cNvSpPr>
            <p:nvPr/>
          </p:nvSpPr>
          <p:spPr bwMode="auto">
            <a:xfrm>
              <a:off x="120" y="70"/>
              <a:ext cx="320" cy="31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77" name="Rectangle 21"/>
            <p:cNvSpPr>
              <a:spLocks noChangeArrowheads="1"/>
            </p:cNvSpPr>
            <p:nvPr/>
          </p:nvSpPr>
          <p:spPr bwMode="auto">
            <a:xfrm>
              <a:off x="1888" y="0"/>
              <a:ext cx="315" cy="32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78" name="Text Box 17"/>
            <p:cNvSpPr txBox="1">
              <a:spLocks noChangeArrowheads="1"/>
            </p:cNvSpPr>
            <p:nvPr/>
          </p:nvSpPr>
          <p:spPr bwMode="auto">
            <a:xfrm>
              <a:off x="0" y="1081"/>
              <a:ext cx="2298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iter 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981825" y="3665166"/>
            <a:ext cx="1562558" cy="1014784"/>
            <a:chOff x="6981825" y="3665166"/>
            <a:chExt cx="1562558" cy="1014784"/>
          </a:xfrm>
        </p:grpSpPr>
        <p:sp>
          <p:nvSpPr>
            <p:cNvPr id="45080" name="Rectangle 24"/>
            <p:cNvSpPr>
              <a:spLocks noChangeArrowheads="1"/>
            </p:cNvSpPr>
            <p:nvPr/>
          </p:nvSpPr>
          <p:spPr bwMode="auto">
            <a:xfrm>
              <a:off x="7216775" y="3667403"/>
              <a:ext cx="211455" cy="21457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81" name="Rectangle 27"/>
            <p:cNvSpPr>
              <a:spLocks noChangeArrowheads="1"/>
            </p:cNvSpPr>
            <p:nvPr/>
          </p:nvSpPr>
          <p:spPr bwMode="auto">
            <a:xfrm>
              <a:off x="8344358" y="3665166"/>
              <a:ext cx="200025" cy="20187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82" name="Text Box 17"/>
            <p:cNvSpPr txBox="1">
              <a:spLocks noChangeArrowheads="1"/>
            </p:cNvSpPr>
            <p:nvPr/>
          </p:nvSpPr>
          <p:spPr bwMode="auto">
            <a:xfrm>
              <a:off x="6981825" y="4314925"/>
              <a:ext cx="1460500" cy="36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iter 3</a:t>
              </a:r>
            </a:p>
          </p:txBody>
        </p:sp>
      </p:grpSp>
      <p:sp>
        <p:nvSpPr>
          <p:cNvPr id="45083" name="Rectangle 18"/>
          <p:cNvSpPr>
            <a:spLocks noChangeArrowheads="1"/>
          </p:cNvSpPr>
          <p:nvPr/>
        </p:nvSpPr>
        <p:spPr bwMode="auto">
          <a:xfrm>
            <a:off x="3063875" y="3052763"/>
            <a:ext cx="3057525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5084" name="Rectangle 18"/>
          <p:cNvSpPr>
            <a:spLocks noChangeArrowheads="1"/>
          </p:cNvSpPr>
          <p:nvPr/>
        </p:nvSpPr>
        <p:spPr bwMode="auto">
          <a:xfrm>
            <a:off x="6319838" y="3049588"/>
            <a:ext cx="2719387" cy="1190625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45085" name="Rectangle 18"/>
          <p:cNvSpPr>
            <a:spLocks noChangeArrowheads="1"/>
          </p:cNvSpPr>
          <p:nvPr/>
        </p:nvSpPr>
        <p:spPr bwMode="auto">
          <a:xfrm>
            <a:off x="165100" y="3051175"/>
            <a:ext cx="2711450" cy="119062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45086" name="Group 30"/>
          <p:cNvGrpSpPr>
            <a:grpSpLocks/>
          </p:cNvGrpSpPr>
          <p:nvPr/>
        </p:nvGrpSpPr>
        <p:grpSpPr bwMode="auto">
          <a:xfrm>
            <a:off x="2546350" y="3600450"/>
            <a:ext cx="257175" cy="76200"/>
            <a:chOff x="0" y="0"/>
            <a:chExt cx="405" cy="120"/>
          </a:xfrm>
        </p:grpSpPr>
        <p:sp>
          <p:nvSpPr>
            <p:cNvPr id="45087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88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5089" name="Group 33"/>
          <p:cNvGrpSpPr>
            <a:grpSpLocks/>
          </p:cNvGrpSpPr>
          <p:nvPr/>
        </p:nvGrpSpPr>
        <p:grpSpPr bwMode="auto">
          <a:xfrm>
            <a:off x="3146425" y="3600450"/>
            <a:ext cx="257175" cy="76200"/>
            <a:chOff x="0" y="0"/>
            <a:chExt cx="405" cy="120"/>
          </a:xfrm>
        </p:grpSpPr>
        <p:sp>
          <p:nvSpPr>
            <p:cNvPr id="45090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91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5092" name="Group 36"/>
          <p:cNvGrpSpPr>
            <a:grpSpLocks/>
          </p:cNvGrpSpPr>
          <p:nvPr/>
        </p:nvGrpSpPr>
        <p:grpSpPr bwMode="auto">
          <a:xfrm>
            <a:off x="5800725" y="3600450"/>
            <a:ext cx="257175" cy="76200"/>
            <a:chOff x="0" y="0"/>
            <a:chExt cx="405" cy="120"/>
          </a:xfrm>
        </p:grpSpPr>
        <p:sp>
          <p:nvSpPr>
            <p:cNvPr id="45093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94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5095" name="Group 39"/>
          <p:cNvGrpSpPr>
            <a:grpSpLocks/>
          </p:cNvGrpSpPr>
          <p:nvPr/>
        </p:nvGrpSpPr>
        <p:grpSpPr bwMode="auto">
          <a:xfrm>
            <a:off x="6400800" y="3600450"/>
            <a:ext cx="257175" cy="76200"/>
            <a:chOff x="0" y="0"/>
            <a:chExt cx="405" cy="120"/>
          </a:xfrm>
        </p:grpSpPr>
        <p:sp>
          <p:nvSpPr>
            <p:cNvPr id="45096" name="Oval 18"/>
            <p:cNvSpPr>
              <a:spLocks noChangeArrowheads="1"/>
            </p:cNvSpPr>
            <p:nvPr/>
          </p:nvSpPr>
          <p:spPr bwMode="auto">
            <a:xfrm>
              <a:off x="0" y="0"/>
              <a:ext cx="120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5097" name="Oval 19"/>
            <p:cNvSpPr>
              <a:spLocks noChangeArrowheads="1"/>
            </p:cNvSpPr>
            <p:nvPr/>
          </p:nvSpPr>
          <p:spPr bwMode="auto">
            <a:xfrm>
              <a:off x="288" y="0"/>
              <a:ext cx="117" cy="1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508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40D08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083">
                                            <p:bg/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508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40D08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84">
                                            <p:bg/>
                                          </p:spTgt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Creating a chain ensemble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490538" y="1158875"/>
            <a:ext cx="8167687" cy="931863"/>
            <a:chOff x="0" y="0"/>
            <a:chExt cx="12864" cy="1468"/>
          </a:xfrm>
        </p:grpSpPr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7109" name="Group 4"/>
            <p:cNvGrpSpPr>
              <a:grpSpLocks/>
            </p:cNvGrpSpPr>
            <p:nvPr/>
          </p:nvGrpSpPr>
          <p:grpSpPr bwMode="auto">
            <a:xfrm>
              <a:off x="101" y="168"/>
              <a:ext cx="12662" cy="1132"/>
              <a:chOff x="0" y="0"/>
              <a:chExt cx="12661" cy="1132"/>
            </a:xfrm>
          </p:grpSpPr>
          <p:grpSp>
            <p:nvGrpSpPr>
              <p:cNvPr id="47110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1132" cy="1132"/>
                <a:chOff x="0" y="0"/>
                <a:chExt cx="1132" cy="1132"/>
              </a:xfrm>
            </p:grpSpPr>
            <p:pic>
              <p:nvPicPr>
                <p:cNvPr id="47111" name="Picture 6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12" name="Rectangle 11"/>
                <p:cNvSpPr>
                  <a:spLocks noChangeArrowheads="1"/>
                </p:cNvSpPr>
                <p:nvPr/>
              </p:nvSpPr>
              <p:spPr bwMode="auto">
                <a:xfrm>
                  <a:off x="457" y="560"/>
                  <a:ext cx="243" cy="24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13" name="Group 8"/>
              <p:cNvGrpSpPr>
                <a:grpSpLocks/>
              </p:cNvGrpSpPr>
              <p:nvPr/>
            </p:nvGrpSpPr>
            <p:grpSpPr bwMode="auto">
              <a:xfrm>
                <a:off x="1153" y="0"/>
                <a:ext cx="1131" cy="1132"/>
                <a:chOff x="0" y="0"/>
                <a:chExt cx="1132" cy="1132"/>
              </a:xfrm>
            </p:grpSpPr>
            <p:pic>
              <p:nvPicPr>
                <p:cNvPr id="47114" name="Picture 9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4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15" name="Rectangle 15"/>
                <p:cNvSpPr>
                  <a:spLocks noChangeArrowheads="1"/>
                </p:cNvSpPr>
                <p:nvPr/>
              </p:nvSpPr>
              <p:spPr bwMode="auto">
                <a:xfrm>
                  <a:off x="409" y="520"/>
                  <a:ext cx="283" cy="27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16" name="Group 11"/>
              <p:cNvGrpSpPr>
                <a:grpSpLocks/>
              </p:cNvGrpSpPr>
              <p:nvPr/>
            </p:nvGrpSpPr>
            <p:grpSpPr bwMode="auto">
              <a:xfrm>
                <a:off x="2305" y="0"/>
                <a:ext cx="1132" cy="1132"/>
                <a:chOff x="0" y="0"/>
                <a:chExt cx="1132" cy="1132"/>
              </a:xfrm>
            </p:grpSpPr>
            <p:pic>
              <p:nvPicPr>
                <p:cNvPr id="47117" name="Picture 1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18" name="Rectangle 19"/>
                <p:cNvSpPr>
                  <a:spLocks noChangeArrowheads="1"/>
                </p:cNvSpPr>
                <p:nvPr/>
              </p:nvSpPr>
              <p:spPr bwMode="auto">
                <a:xfrm>
                  <a:off x="449" y="577"/>
                  <a:ext cx="253" cy="253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19" name="Group 14"/>
              <p:cNvGrpSpPr>
                <a:grpSpLocks/>
              </p:cNvGrpSpPr>
              <p:nvPr/>
            </p:nvGrpSpPr>
            <p:grpSpPr bwMode="auto">
              <a:xfrm>
                <a:off x="3458" y="0"/>
                <a:ext cx="1132" cy="1132"/>
                <a:chOff x="0" y="0"/>
                <a:chExt cx="1132" cy="1132"/>
              </a:xfrm>
            </p:grpSpPr>
            <p:pic>
              <p:nvPicPr>
                <p:cNvPr id="47120" name="Picture 15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21" name="Rectangle 23"/>
                <p:cNvSpPr>
                  <a:spLocks noChangeArrowheads="1"/>
                </p:cNvSpPr>
                <p:nvPr/>
              </p:nvSpPr>
              <p:spPr bwMode="auto">
                <a:xfrm>
                  <a:off x="449" y="547"/>
                  <a:ext cx="238" cy="24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22" name="Group 17"/>
              <p:cNvGrpSpPr>
                <a:grpSpLocks/>
              </p:cNvGrpSpPr>
              <p:nvPr/>
            </p:nvGrpSpPr>
            <p:grpSpPr bwMode="auto">
              <a:xfrm>
                <a:off x="4611" y="0"/>
                <a:ext cx="1132" cy="1132"/>
                <a:chOff x="0" y="0"/>
                <a:chExt cx="1132" cy="1132"/>
              </a:xfrm>
            </p:grpSpPr>
            <p:pic>
              <p:nvPicPr>
                <p:cNvPr id="47123" name="Picture 18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130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24" name="Rectangle 27"/>
                <p:cNvSpPr>
                  <a:spLocks noChangeArrowheads="1"/>
                </p:cNvSpPr>
                <p:nvPr/>
              </p:nvSpPr>
              <p:spPr bwMode="auto">
                <a:xfrm>
                  <a:off x="486" y="560"/>
                  <a:ext cx="255" cy="258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25" name="Group 20"/>
              <p:cNvGrpSpPr>
                <a:grpSpLocks/>
              </p:cNvGrpSpPr>
              <p:nvPr/>
            </p:nvGrpSpPr>
            <p:grpSpPr bwMode="auto">
              <a:xfrm>
                <a:off x="6917" y="0"/>
                <a:ext cx="1132" cy="1132"/>
                <a:chOff x="0" y="0"/>
                <a:chExt cx="1132" cy="1132"/>
              </a:xfrm>
            </p:grpSpPr>
            <p:pic>
              <p:nvPicPr>
                <p:cNvPr id="47126" name="Picture 21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27" name="Rectangle 33"/>
                <p:cNvSpPr>
                  <a:spLocks noChangeArrowheads="1"/>
                </p:cNvSpPr>
                <p:nvPr/>
              </p:nvSpPr>
              <p:spPr bwMode="auto">
                <a:xfrm>
                  <a:off x="445" y="562"/>
                  <a:ext cx="263" cy="238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28" name="Group 23"/>
              <p:cNvGrpSpPr>
                <a:grpSpLocks/>
              </p:cNvGrpSpPr>
              <p:nvPr/>
            </p:nvGrpSpPr>
            <p:grpSpPr bwMode="auto">
              <a:xfrm>
                <a:off x="5764" y="0"/>
                <a:ext cx="1132" cy="1132"/>
                <a:chOff x="0" y="0"/>
                <a:chExt cx="1132" cy="1132"/>
              </a:xfrm>
            </p:grpSpPr>
            <p:pic>
              <p:nvPicPr>
                <p:cNvPr id="47129" name="Picture 24"/>
                <p:cNvPicPr>
                  <a:picLocks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30" name="Rectangle 35"/>
                <p:cNvSpPr>
                  <a:spLocks noChangeArrowheads="1"/>
                </p:cNvSpPr>
                <p:nvPr/>
              </p:nvSpPr>
              <p:spPr bwMode="auto">
                <a:xfrm>
                  <a:off x="420" y="587"/>
                  <a:ext cx="263" cy="24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31" name="Group 26"/>
              <p:cNvGrpSpPr>
                <a:grpSpLocks/>
              </p:cNvGrpSpPr>
              <p:nvPr/>
            </p:nvGrpSpPr>
            <p:grpSpPr bwMode="auto">
              <a:xfrm>
                <a:off x="8070" y="0"/>
                <a:ext cx="1132" cy="1132"/>
                <a:chOff x="0" y="0"/>
                <a:chExt cx="1132" cy="1132"/>
              </a:xfrm>
            </p:grpSpPr>
            <p:pic>
              <p:nvPicPr>
                <p:cNvPr id="47132" name="Picture 27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33" name="Rectangle 18"/>
                <p:cNvSpPr>
                  <a:spLocks noChangeArrowheads="1"/>
                </p:cNvSpPr>
                <p:nvPr/>
              </p:nvSpPr>
              <p:spPr bwMode="auto">
                <a:xfrm>
                  <a:off x="509" y="602"/>
                  <a:ext cx="210" cy="208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34" name="Group 29"/>
              <p:cNvGrpSpPr>
                <a:grpSpLocks/>
              </p:cNvGrpSpPr>
              <p:nvPr/>
            </p:nvGrpSpPr>
            <p:grpSpPr bwMode="auto">
              <a:xfrm>
                <a:off x="9223" y="0"/>
                <a:ext cx="1132" cy="1132"/>
                <a:chOff x="0" y="0"/>
                <a:chExt cx="1132" cy="1132"/>
              </a:xfrm>
            </p:grpSpPr>
            <p:pic>
              <p:nvPicPr>
                <p:cNvPr id="47135" name="Picture 30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130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36" name="Rectangle 21"/>
                <p:cNvSpPr>
                  <a:spLocks noChangeArrowheads="1"/>
                </p:cNvSpPr>
                <p:nvPr/>
              </p:nvSpPr>
              <p:spPr bwMode="auto">
                <a:xfrm>
                  <a:off x="481" y="555"/>
                  <a:ext cx="205" cy="21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37" name="Group 32"/>
              <p:cNvGrpSpPr>
                <a:grpSpLocks/>
              </p:cNvGrpSpPr>
              <p:nvPr/>
            </p:nvGrpSpPr>
            <p:grpSpPr bwMode="auto">
              <a:xfrm>
                <a:off x="10376" y="0"/>
                <a:ext cx="1132" cy="1132"/>
                <a:chOff x="0" y="0"/>
                <a:chExt cx="1132" cy="1132"/>
              </a:xfrm>
            </p:grpSpPr>
            <p:pic>
              <p:nvPicPr>
                <p:cNvPr id="47138" name="Picture 33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39" name="Rectangle 24"/>
                <p:cNvSpPr>
                  <a:spLocks noChangeArrowheads="1"/>
                </p:cNvSpPr>
                <p:nvPr/>
              </p:nvSpPr>
              <p:spPr bwMode="auto">
                <a:xfrm>
                  <a:off x="511" y="587"/>
                  <a:ext cx="220" cy="223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140" name="Group 35"/>
              <p:cNvGrpSpPr>
                <a:grpSpLocks/>
              </p:cNvGrpSpPr>
              <p:nvPr/>
            </p:nvGrpSpPr>
            <p:grpSpPr bwMode="auto">
              <a:xfrm>
                <a:off x="11529" y="0"/>
                <a:ext cx="1132" cy="1132"/>
                <a:chOff x="0" y="0"/>
                <a:chExt cx="1132" cy="1132"/>
              </a:xfrm>
            </p:grpSpPr>
            <p:pic>
              <p:nvPicPr>
                <p:cNvPr id="47141" name="Picture 36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142" name="Rectangle 27"/>
                <p:cNvSpPr>
                  <a:spLocks noChangeArrowheads="1"/>
                </p:cNvSpPr>
                <p:nvPr/>
              </p:nvSpPr>
              <p:spPr bwMode="auto">
                <a:xfrm>
                  <a:off x="470" y="570"/>
                  <a:ext cx="208" cy="21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7143" name="Group 39"/>
          <p:cNvGrpSpPr>
            <a:grpSpLocks/>
          </p:cNvGrpSpPr>
          <p:nvPr/>
        </p:nvGrpSpPr>
        <p:grpSpPr bwMode="auto">
          <a:xfrm>
            <a:off x="490538" y="2222500"/>
            <a:ext cx="8167687" cy="931863"/>
            <a:chOff x="0" y="0"/>
            <a:chExt cx="12864" cy="1468"/>
          </a:xfrm>
        </p:grpSpPr>
        <p:sp>
          <p:nvSpPr>
            <p:cNvPr id="47144" name="Rectangle 40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7145" name="Group 38"/>
            <p:cNvGrpSpPr>
              <a:grpSpLocks/>
            </p:cNvGrpSpPr>
            <p:nvPr/>
          </p:nvGrpSpPr>
          <p:grpSpPr bwMode="auto">
            <a:xfrm>
              <a:off x="101" y="169"/>
              <a:ext cx="12662" cy="1132"/>
              <a:chOff x="0" y="0"/>
              <a:chExt cx="12661" cy="1132"/>
            </a:xfrm>
          </p:grpSpPr>
          <p:pic>
            <p:nvPicPr>
              <p:cNvPr id="47146" name="Picture 39"/>
              <p:cNvPicPr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47" name="Rectangle 11"/>
              <p:cNvSpPr>
                <a:spLocks noChangeArrowheads="1"/>
              </p:cNvSpPr>
              <p:nvPr/>
            </p:nvSpPr>
            <p:spPr bwMode="auto">
              <a:xfrm>
                <a:off x="547" y="409"/>
                <a:ext cx="243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48" name="Picture 41"/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49" name="Rectangle 15"/>
              <p:cNvSpPr>
                <a:spLocks noChangeArrowheads="1"/>
              </p:cNvSpPr>
              <p:nvPr/>
            </p:nvSpPr>
            <p:spPr bwMode="auto">
              <a:xfrm>
                <a:off x="1649" y="369"/>
                <a:ext cx="280" cy="27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50" name="Picture 43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51" name="Rectangle 19"/>
              <p:cNvSpPr>
                <a:spLocks noChangeArrowheads="1"/>
              </p:cNvSpPr>
              <p:nvPr/>
            </p:nvSpPr>
            <p:spPr bwMode="auto">
              <a:xfrm>
                <a:off x="2844" y="434"/>
                <a:ext cx="250" cy="25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52" name="Picture 45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7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53" name="Rectangle 23"/>
              <p:cNvSpPr>
                <a:spLocks noChangeArrowheads="1"/>
              </p:cNvSpPr>
              <p:nvPr/>
            </p:nvSpPr>
            <p:spPr bwMode="auto">
              <a:xfrm>
                <a:off x="3989" y="409"/>
                <a:ext cx="238" cy="24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54" name="Picture 47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55" name="Rectangle 27"/>
              <p:cNvSpPr>
                <a:spLocks noChangeArrowheads="1"/>
              </p:cNvSpPr>
              <p:nvPr/>
            </p:nvSpPr>
            <p:spPr bwMode="auto">
              <a:xfrm>
                <a:off x="5207" y="434"/>
                <a:ext cx="255" cy="25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56" name="Picture 49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57" name="Rectangle 33"/>
              <p:cNvSpPr>
                <a:spLocks noChangeArrowheads="1"/>
              </p:cNvSpPr>
              <p:nvPr/>
            </p:nvSpPr>
            <p:spPr bwMode="auto">
              <a:xfrm>
                <a:off x="7454" y="414"/>
                <a:ext cx="260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58" name="Picture 51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59" name="Rectangle 35"/>
              <p:cNvSpPr>
                <a:spLocks noChangeArrowheads="1"/>
              </p:cNvSpPr>
              <p:nvPr/>
            </p:nvSpPr>
            <p:spPr bwMode="auto">
              <a:xfrm>
                <a:off x="6289" y="431"/>
                <a:ext cx="263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60" name="Picture 53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9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61" name="Rectangle 18"/>
              <p:cNvSpPr>
                <a:spLocks noChangeArrowheads="1"/>
              </p:cNvSpPr>
              <p:nvPr/>
            </p:nvSpPr>
            <p:spPr bwMode="auto">
              <a:xfrm>
                <a:off x="8674" y="466"/>
                <a:ext cx="213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62" name="Picture 55"/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4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63" name="Rectangle 21"/>
              <p:cNvSpPr>
                <a:spLocks noChangeArrowheads="1"/>
              </p:cNvSpPr>
              <p:nvPr/>
            </p:nvSpPr>
            <p:spPr bwMode="auto">
              <a:xfrm>
                <a:off x="9802" y="446"/>
                <a:ext cx="208" cy="21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64" name="Picture 57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65" name="Rectangle 24"/>
              <p:cNvSpPr>
                <a:spLocks noChangeArrowheads="1"/>
              </p:cNvSpPr>
              <p:nvPr/>
            </p:nvSpPr>
            <p:spPr bwMode="auto">
              <a:xfrm>
                <a:off x="10982" y="471"/>
                <a:ext cx="220" cy="22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66" name="Picture 59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67" name="Rectangle 27"/>
              <p:cNvSpPr>
                <a:spLocks noChangeArrowheads="1"/>
              </p:cNvSpPr>
              <p:nvPr/>
            </p:nvSpPr>
            <p:spPr bwMode="auto">
              <a:xfrm>
                <a:off x="12104" y="451"/>
                <a:ext cx="208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168" name="Group 64"/>
          <p:cNvGrpSpPr>
            <a:grpSpLocks/>
          </p:cNvGrpSpPr>
          <p:nvPr/>
        </p:nvGrpSpPr>
        <p:grpSpPr bwMode="auto">
          <a:xfrm>
            <a:off x="490538" y="3284538"/>
            <a:ext cx="8167687" cy="931862"/>
            <a:chOff x="0" y="0"/>
            <a:chExt cx="12864" cy="1468"/>
          </a:xfrm>
        </p:grpSpPr>
        <p:sp>
          <p:nvSpPr>
            <p:cNvPr id="47169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7170" name="Group 61"/>
            <p:cNvGrpSpPr>
              <a:grpSpLocks/>
            </p:cNvGrpSpPr>
            <p:nvPr/>
          </p:nvGrpSpPr>
          <p:grpSpPr bwMode="auto">
            <a:xfrm>
              <a:off x="101" y="167"/>
              <a:ext cx="12662" cy="1133"/>
              <a:chOff x="0" y="0"/>
              <a:chExt cx="12661" cy="1132"/>
            </a:xfrm>
          </p:grpSpPr>
          <p:pic>
            <p:nvPicPr>
              <p:cNvPr id="47171" name="Picture 6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72" name="Rectangle 11"/>
              <p:cNvSpPr>
                <a:spLocks noChangeArrowheads="1"/>
              </p:cNvSpPr>
              <p:nvPr/>
            </p:nvSpPr>
            <p:spPr bwMode="auto">
              <a:xfrm>
                <a:off x="369" y="638"/>
                <a:ext cx="243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73" name="Picture 6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74" name="Rectangle 15"/>
              <p:cNvSpPr>
                <a:spLocks noChangeArrowheads="1"/>
              </p:cNvSpPr>
              <p:nvPr/>
            </p:nvSpPr>
            <p:spPr bwMode="auto">
              <a:xfrm>
                <a:off x="1467" y="578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75" name="Picture 6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76" name="Rectangle 19"/>
              <p:cNvSpPr>
                <a:spLocks noChangeArrowheads="1"/>
              </p:cNvSpPr>
              <p:nvPr/>
            </p:nvSpPr>
            <p:spPr bwMode="auto">
              <a:xfrm>
                <a:off x="2699" y="630"/>
                <a:ext cx="225" cy="22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77" name="Picture 68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7" y="1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78" name="Rectangle 23"/>
              <p:cNvSpPr>
                <a:spLocks noChangeArrowheads="1"/>
              </p:cNvSpPr>
              <p:nvPr/>
            </p:nvSpPr>
            <p:spPr bwMode="auto">
              <a:xfrm>
                <a:off x="3832" y="603"/>
                <a:ext cx="220" cy="22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79" name="Picture 7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80" name="Rectangle 27"/>
              <p:cNvSpPr>
                <a:spLocks noChangeArrowheads="1"/>
              </p:cNvSpPr>
              <p:nvPr/>
            </p:nvSpPr>
            <p:spPr bwMode="auto">
              <a:xfrm>
                <a:off x="5034" y="633"/>
                <a:ext cx="248" cy="25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81" name="Picture 72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82" name="Rectangle 33"/>
              <p:cNvSpPr>
                <a:spLocks noChangeArrowheads="1"/>
              </p:cNvSpPr>
              <p:nvPr/>
            </p:nvSpPr>
            <p:spPr bwMode="auto">
              <a:xfrm>
                <a:off x="7259" y="603"/>
                <a:ext cx="260" cy="23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83" name="Picture 74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84" name="Rectangle 35"/>
              <p:cNvSpPr>
                <a:spLocks noChangeArrowheads="1"/>
              </p:cNvSpPr>
              <p:nvPr/>
            </p:nvSpPr>
            <p:spPr bwMode="auto">
              <a:xfrm>
                <a:off x="6087" y="638"/>
                <a:ext cx="250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85" name="Picture 76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9" y="1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86" name="Rectangle 18"/>
              <p:cNvSpPr>
                <a:spLocks noChangeArrowheads="1"/>
              </p:cNvSpPr>
              <p:nvPr/>
            </p:nvSpPr>
            <p:spPr bwMode="auto">
              <a:xfrm>
                <a:off x="8509" y="638"/>
                <a:ext cx="210" cy="20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87" name="Picture 78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4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88" name="Rectangle 21"/>
              <p:cNvSpPr>
                <a:spLocks noChangeArrowheads="1"/>
              </p:cNvSpPr>
              <p:nvPr/>
            </p:nvSpPr>
            <p:spPr bwMode="auto">
              <a:xfrm>
                <a:off x="9624" y="605"/>
                <a:ext cx="208" cy="212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89" name="Picture 80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90" name="Rectangle 24"/>
              <p:cNvSpPr>
                <a:spLocks noChangeArrowheads="1"/>
              </p:cNvSpPr>
              <p:nvPr/>
            </p:nvSpPr>
            <p:spPr bwMode="auto">
              <a:xfrm>
                <a:off x="10807" y="633"/>
                <a:ext cx="220" cy="22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91" name="Picture 82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" y="1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92" name="Rectangle 27"/>
              <p:cNvSpPr>
                <a:spLocks noChangeArrowheads="1"/>
              </p:cNvSpPr>
              <p:nvPr/>
            </p:nvSpPr>
            <p:spPr bwMode="auto">
              <a:xfrm>
                <a:off x="11917" y="630"/>
                <a:ext cx="210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193" name="Group 89"/>
          <p:cNvGrpSpPr>
            <a:grpSpLocks/>
          </p:cNvGrpSpPr>
          <p:nvPr/>
        </p:nvGrpSpPr>
        <p:grpSpPr bwMode="auto">
          <a:xfrm>
            <a:off x="490538" y="4348163"/>
            <a:ext cx="8167687" cy="931862"/>
            <a:chOff x="0" y="0"/>
            <a:chExt cx="12864" cy="1468"/>
          </a:xfrm>
        </p:grpSpPr>
        <p:sp>
          <p:nvSpPr>
            <p:cNvPr id="47194" name="Rectangle 90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7195" name="Group 84"/>
            <p:cNvGrpSpPr>
              <a:grpSpLocks/>
            </p:cNvGrpSpPr>
            <p:nvPr/>
          </p:nvGrpSpPr>
          <p:grpSpPr bwMode="auto">
            <a:xfrm>
              <a:off x="101" y="168"/>
              <a:ext cx="12662" cy="1133"/>
              <a:chOff x="0" y="0"/>
              <a:chExt cx="12661" cy="1132"/>
            </a:xfrm>
          </p:grpSpPr>
          <p:pic>
            <p:nvPicPr>
              <p:cNvPr id="47196" name="Picture 85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97" name="Rectangle 11"/>
              <p:cNvSpPr>
                <a:spLocks noChangeArrowheads="1"/>
              </p:cNvSpPr>
              <p:nvPr/>
            </p:nvSpPr>
            <p:spPr bwMode="auto">
              <a:xfrm>
                <a:off x="562" y="637"/>
                <a:ext cx="243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198" name="Picture 8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199" name="Rectangle 15"/>
              <p:cNvSpPr>
                <a:spLocks noChangeArrowheads="1"/>
              </p:cNvSpPr>
              <p:nvPr/>
            </p:nvSpPr>
            <p:spPr bwMode="auto">
              <a:xfrm>
                <a:off x="1659" y="602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00" name="Picture 8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01" name="Rectangle 19"/>
              <p:cNvSpPr>
                <a:spLocks noChangeArrowheads="1"/>
              </p:cNvSpPr>
              <p:nvPr/>
            </p:nvSpPr>
            <p:spPr bwMode="auto">
              <a:xfrm>
                <a:off x="2857" y="637"/>
                <a:ext cx="225" cy="22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02" name="Picture 91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7" y="0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03" name="Rectangle 23"/>
              <p:cNvSpPr>
                <a:spLocks noChangeArrowheads="1"/>
              </p:cNvSpPr>
              <p:nvPr/>
            </p:nvSpPr>
            <p:spPr bwMode="auto">
              <a:xfrm>
                <a:off x="3997" y="604"/>
                <a:ext cx="220" cy="222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04" name="Picture 93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05" name="Rectangle 27"/>
              <p:cNvSpPr>
                <a:spLocks noChangeArrowheads="1"/>
              </p:cNvSpPr>
              <p:nvPr/>
            </p:nvSpPr>
            <p:spPr bwMode="auto">
              <a:xfrm>
                <a:off x="5204" y="632"/>
                <a:ext cx="218" cy="22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06" name="Picture 9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07" name="Rectangle 33"/>
              <p:cNvSpPr>
                <a:spLocks noChangeArrowheads="1"/>
              </p:cNvSpPr>
              <p:nvPr/>
            </p:nvSpPr>
            <p:spPr bwMode="auto">
              <a:xfrm>
                <a:off x="7439" y="617"/>
                <a:ext cx="260" cy="23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08" name="Picture 97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09" name="Rectangle 35"/>
              <p:cNvSpPr>
                <a:spLocks noChangeArrowheads="1"/>
              </p:cNvSpPr>
              <p:nvPr/>
            </p:nvSpPr>
            <p:spPr bwMode="auto">
              <a:xfrm>
                <a:off x="6294" y="637"/>
                <a:ext cx="250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10" name="Picture 99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9" y="0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11" name="Rectangle 18"/>
              <p:cNvSpPr>
                <a:spLocks noChangeArrowheads="1"/>
              </p:cNvSpPr>
              <p:nvPr/>
            </p:nvSpPr>
            <p:spPr bwMode="auto">
              <a:xfrm>
                <a:off x="8664" y="647"/>
                <a:ext cx="198" cy="19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12" name="Picture 101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4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13" name="Rectangle 21"/>
              <p:cNvSpPr>
                <a:spLocks noChangeArrowheads="1"/>
              </p:cNvSpPr>
              <p:nvPr/>
            </p:nvSpPr>
            <p:spPr bwMode="auto">
              <a:xfrm>
                <a:off x="9792" y="602"/>
                <a:ext cx="208" cy="21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14" name="Picture 103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15" name="Rectangle 24"/>
              <p:cNvSpPr>
                <a:spLocks noChangeArrowheads="1"/>
              </p:cNvSpPr>
              <p:nvPr/>
            </p:nvSpPr>
            <p:spPr bwMode="auto">
              <a:xfrm>
                <a:off x="10959" y="647"/>
                <a:ext cx="183" cy="18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16" name="Picture 105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" y="0"/>
                <a:ext cx="1133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17" name="Rectangle 27"/>
              <p:cNvSpPr>
                <a:spLocks noChangeArrowheads="1"/>
              </p:cNvSpPr>
              <p:nvPr/>
            </p:nvSpPr>
            <p:spPr bwMode="auto">
              <a:xfrm>
                <a:off x="12092" y="637"/>
                <a:ext cx="208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218" name="Group 114"/>
          <p:cNvGrpSpPr>
            <a:grpSpLocks/>
          </p:cNvGrpSpPr>
          <p:nvPr/>
        </p:nvGrpSpPr>
        <p:grpSpPr bwMode="auto">
          <a:xfrm>
            <a:off x="490538" y="5410200"/>
            <a:ext cx="8167687" cy="933450"/>
            <a:chOff x="0" y="0"/>
            <a:chExt cx="12864" cy="1468"/>
          </a:xfrm>
        </p:grpSpPr>
        <p:sp>
          <p:nvSpPr>
            <p:cNvPr id="47219" name="Rectangle 115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7220" name="Group 107"/>
            <p:cNvGrpSpPr>
              <a:grpSpLocks/>
            </p:cNvGrpSpPr>
            <p:nvPr/>
          </p:nvGrpSpPr>
          <p:grpSpPr bwMode="auto">
            <a:xfrm>
              <a:off x="101" y="169"/>
              <a:ext cx="12662" cy="1130"/>
              <a:chOff x="0" y="0"/>
              <a:chExt cx="12661" cy="1132"/>
            </a:xfrm>
          </p:grpSpPr>
          <p:pic>
            <p:nvPicPr>
              <p:cNvPr id="47221" name="Picture 108"/>
              <p:cNvPicPr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22" name="Rectangle 11"/>
              <p:cNvSpPr>
                <a:spLocks noChangeArrowheads="1"/>
              </p:cNvSpPr>
              <p:nvPr/>
            </p:nvSpPr>
            <p:spPr bwMode="auto">
              <a:xfrm>
                <a:off x="454" y="103"/>
                <a:ext cx="240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23" name="Picture 110"/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24" name="Rectangle 15"/>
              <p:cNvSpPr>
                <a:spLocks noChangeArrowheads="1"/>
              </p:cNvSpPr>
              <p:nvPr/>
            </p:nvSpPr>
            <p:spPr bwMode="auto">
              <a:xfrm>
                <a:off x="1584" y="108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25" name="Picture 112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26" name="Rectangle 19"/>
              <p:cNvSpPr>
                <a:spLocks noChangeArrowheads="1"/>
              </p:cNvSpPr>
              <p:nvPr/>
            </p:nvSpPr>
            <p:spPr bwMode="auto">
              <a:xfrm>
                <a:off x="2737" y="103"/>
                <a:ext cx="225" cy="22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27" name="Picture 114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7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28" name="Rectangle 23"/>
              <p:cNvSpPr>
                <a:spLocks noChangeArrowheads="1"/>
              </p:cNvSpPr>
              <p:nvPr/>
            </p:nvSpPr>
            <p:spPr bwMode="auto">
              <a:xfrm>
                <a:off x="3984" y="103"/>
                <a:ext cx="220" cy="22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29" name="Picture 116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2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30" name="Rectangle 27"/>
              <p:cNvSpPr>
                <a:spLocks noChangeArrowheads="1"/>
              </p:cNvSpPr>
              <p:nvPr/>
            </p:nvSpPr>
            <p:spPr bwMode="auto">
              <a:xfrm>
                <a:off x="5087" y="108"/>
                <a:ext cx="220" cy="22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31" name="Picture 118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32" name="Rectangle 33"/>
              <p:cNvSpPr>
                <a:spLocks noChangeArrowheads="1"/>
              </p:cNvSpPr>
              <p:nvPr/>
            </p:nvSpPr>
            <p:spPr bwMode="auto">
              <a:xfrm>
                <a:off x="7374" y="91"/>
                <a:ext cx="260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33" name="Picture 120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34" name="Rectangle 35"/>
              <p:cNvSpPr>
                <a:spLocks noChangeArrowheads="1"/>
              </p:cNvSpPr>
              <p:nvPr/>
            </p:nvSpPr>
            <p:spPr bwMode="auto">
              <a:xfrm>
                <a:off x="6182" y="111"/>
                <a:ext cx="250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35" name="Picture 122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9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36" name="Rectangle 18"/>
              <p:cNvSpPr>
                <a:spLocks noChangeArrowheads="1"/>
              </p:cNvSpPr>
              <p:nvPr/>
            </p:nvSpPr>
            <p:spPr bwMode="auto">
              <a:xfrm>
                <a:off x="8527" y="81"/>
                <a:ext cx="270" cy="26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37" name="Picture 124"/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4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38" name="Rectangle 21"/>
              <p:cNvSpPr>
                <a:spLocks noChangeArrowheads="1"/>
              </p:cNvSpPr>
              <p:nvPr/>
            </p:nvSpPr>
            <p:spPr bwMode="auto">
              <a:xfrm>
                <a:off x="9664" y="166"/>
                <a:ext cx="260" cy="26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39" name="Picture 126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40" name="Rectangle 24"/>
              <p:cNvSpPr>
                <a:spLocks noChangeArrowheads="1"/>
              </p:cNvSpPr>
              <p:nvPr/>
            </p:nvSpPr>
            <p:spPr bwMode="auto">
              <a:xfrm>
                <a:off x="10807" y="178"/>
                <a:ext cx="260" cy="26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7241" name="Picture 128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9" y="1"/>
                <a:ext cx="1133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242" name="Rectangle 27"/>
              <p:cNvSpPr>
                <a:spLocks noChangeArrowheads="1"/>
              </p:cNvSpPr>
              <p:nvPr/>
            </p:nvSpPr>
            <p:spPr bwMode="auto">
              <a:xfrm>
                <a:off x="11974" y="53"/>
                <a:ext cx="273" cy="27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243" name="Rectangle 118"/>
          <p:cNvSpPr>
            <a:spLocks noChangeArrowheads="1"/>
          </p:cNvSpPr>
          <p:nvPr/>
        </p:nvSpPr>
        <p:spPr bwMode="auto">
          <a:xfrm>
            <a:off x="488950" y="1185863"/>
            <a:ext cx="8169275" cy="893762"/>
          </a:xfrm>
          <a:prstGeom prst="rect">
            <a:avLst/>
          </a:prstGeom>
          <a:noFill/>
          <a:ln w="25400" cmpd="sng">
            <a:solidFill>
              <a:srgbClr val="3366FF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43" grpId="0" bldLvl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Relative attributes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5123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5" b="7315"/>
          <a:stretch>
            <a:fillRect/>
          </a:stretch>
        </p:blipFill>
        <p:spPr bwMode="auto">
          <a:xfrm>
            <a:off x="333375" y="1422400"/>
            <a:ext cx="3711575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1288" y="4405313"/>
            <a:ext cx="412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</a:rPr>
              <a:t>Is she smiling? Hard to say...</a:t>
            </a:r>
          </a:p>
        </p:txBody>
      </p:sp>
      <p:pic>
        <p:nvPicPr>
          <p:cNvPr id="5125" name="Picture 5" descr="Smiling_girl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7"/>
          <a:stretch>
            <a:fillRect/>
          </a:stretch>
        </p:blipFill>
        <p:spPr bwMode="auto">
          <a:xfrm>
            <a:off x="5187950" y="1422400"/>
            <a:ext cx="37115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076825" y="4405313"/>
            <a:ext cx="3933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Lot easier to say "the right one is more smiling"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103688" y="2187575"/>
            <a:ext cx="1023937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8000" b="1">
                <a:latin typeface="Ubuntu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5128" name="Text Box 77"/>
          <p:cNvSpPr txBox="1">
            <a:spLocks noChangeArrowheads="1"/>
          </p:cNvSpPr>
          <p:nvPr/>
        </p:nvSpPr>
        <p:spPr bwMode="auto">
          <a:xfrm>
            <a:off x="1714500" y="5621338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[</a:t>
            </a: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Parikh &amp; </a:t>
            </a:r>
            <a:r>
              <a:rPr lang="en-US" altLang="en-US" dirty="0" err="1" smtClean="0">
                <a:latin typeface="Ubuntu" charset="0"/>
                <a:cs typeface="Arial" panose="020B0604020202020204" pitchFamily="34" charset="0"/>
              </a:rPr>
              <a:t>Grauman</a:t>
            </a: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2011, </a:t>
            </a:r>
            <a:r>
              <a:rPr lang="en-US" altLang="en-US" dirty="0" err="1" smtClean="0">
                <a:latin typeface="Ubuntu" charset="0"/>
                <a:cs typeface="Arial" panose="020B0604020202020204" pitchFamily="34" charset="0"/>
              </a:rPr>
              <a:t>Shrivastava</a:t>
            </a: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et al. 2012, </a:t>
            </a:r>
            <a:r>
              <a:rPr lang="en-US" altLang="en-US" dirty="0" err="1">
                <a:latin typeface="Ubuntu" charset="0"/>
                <a:cs typeface="Arial" panose="020B0604020202020204" pitchFamily="34" charset="0"/>
              </a:rPr>
              <a:t>Kovashka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 et al. </a:t>
            </a: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2013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, Sandeep et al. 2014, …]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ldLvl="0" autoUpdateAnimBg="0"/>
      <p:bldP spid="5126" grpId="0" bldLvl="0" autoUpdateAnimBg="0"/>
      <p:bldP spid="5127" grpId="0" bldLvl="0" autoUpdateAnimBg="0"/>
      <p:bldP spid="5128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Creating a chain ensemble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48131" name="Group 40"/>
          <p:cNvGrpSpPr>
            <a:grpSpLocks noChangeAspect="1"/>
          </p:cNvGrpSpPr>
          <p:nvPr/>
        </p:nvGrpSpPr>
        <p:grpSpPr bwMode="auto">
          <a:xfrm>
            <a:off x="3175000" y="4013200"/>
            <a:ext cx="2771775" cy="1390650"/>
            <a:chOff x="0" y="0"/>
            <a:chExt cx="4365" cy="2190"/>
          </a:xfrm>
        </p:grpSpPr>
        <p:pic>
          <p:nvPicPr>
            <p:cNvPr id="48132" name="Picture 33" descr="877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0" t="35001" r="29466" b="24200"/>
            <a:stretch>
              <a:fillRect/>
            </a:stretch>
          </p:blipFill>
          <p:spPr bwMode="auto">
            <a:xfrm>
              <a:off x="40" y="1630"/>
              <a:ext cx="57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8133" name="Picture 34" descr="gi.ph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31818" r="32431" b="31137"/>
            <a:stretch>
              <a:fillRect/>
            </a:stretch>
          </p:blipFill>
          <p:spPr bwMode="auto">
            <a:xfrm>
              <a:off x="3763" y="0"/>
              <a:ext cx="602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8134" name="Picture 35" descr="gi.ph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31818" r="32431" b="31137"/>
            <a:stretch>
              <a:fillRect/>
            </a:stretch>
          </p:blipFill>
          <p:spPr bwMode="auto">
            <a:xfrm>
              <a:off x="3763" y="1588"/>
              <a:ext cx="602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8135" name="Picture 37" descr="gi.ph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31818" r="32431" b="31137"/>
            <a:stretch>
              <a:fillRect/>
            </a:stretch>
          </p:blipFill>
          <p:spPr bwMode="auto">
            <a:xfrm flipH="1">
              <a:off x="0" y="10"/>
              <a:ext cx="613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48136" name="Group 45"/>
          <p:cNvGrpSpPr>
            <a:grpSpLocks/>
          </p:cNvGrpSpPr>
          <p:nvPr/>
        </p:nvGrpSpPr>
        <p:grpSpPr bwMode="auto">
          <a:xfrm>
            <a:off x="-80963" y="2917825"/>
            <a:ext cx="9358313" cy="3622675"/>
            <a:chOff x="0" y="0"/>
            <a:chExt cx="14786" cy="5704"/>
          </a:xfrm>
        </p:grpSpPr>
        <p:sp>
          <p:nvSpPr>
            <p:cNvPr id="48137" name="Text Box 27"/>
            <p:cNvSpPr txBox="1">
              <a:spLocks noChangeArrowheads="1"/>
            </p:cNvSpPr>
            <p:nvPr/>
          </p:nvSpPr>
          <p:spPr bwMode="auto">
            <a:xfrm>
              <a:off x="0" y="4889"/>
              <a:ext cx="14786" cy="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>
                  <a:latin typeface="Ubuntu" charset="0"/>
                  <a:cs typeface="Arial" panose="020B0604020202020204" pitchFamily="34" charset="0"/>
                </a:rPr>
                <a:t>Apply ranker to validation set</a:t>
              </a:r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8138" name="Group 47"/>
            <p:cNvGrpSpPr>
              <a:grpSpLocks/>
            </p:cNvGrpSpPr>
            <p:nvPr/>
          </p:nvGrpSpPr>
          <p:grpSpPr bwMode="auto">
            <a:xfrm>
              <a:off x="3919" y="0"/>
              <a:ext cx="6925" cy="4772"/>
              <a:chOff x="-1" y="0"/>
              <a:chExt cx="6925" cy="4772"/>
            </a:xfrm>
          </p:grpSpPr>
          <p:sp>
            <p:nvSpPr>
              <p:cNvPr id="48139" name="Rectangle 29"/>
              <p:cNvSpPr>
                <a:spLocks noChangeArrowheads="1"/>
              </p:cNvSpPr>
              <p:nvPr/>
            </p:nvSpPr>
            <p:spPr bwMode="auto">
              <a:xfrm>
                <a:off x="3820" y="1460"/>
                <a:ext cx="2986" cy="1145"/>
              </a:xfrm>
              <a:prstGeom prst="rect">
                <a:avLst/>
              </a:prstGeom>
              <a:noFill/>
              <a:ln w="38100" cmpd="sng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48140" name="Rectangle 31"/>
              <p:cNvSpPr>
                <a:spLocks noChangeArrowheads="1"/>
              </p:cNvSpPr>
              <p:nvPr/>
            </p:nvSpPr>
            <p:spPr bwMode="auto">
              <a:xfrm>
                <a:off x="3835" y="3037"/>
                <a:ext cx="2986" cy="1147"/>
              </a:xfrm>
              <a:prstGeom prst="rect">
                <a:avLst/>
              </a:prstGeom>
              <a:noFill/>
              <a:ln w="38100" cmpd="sng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48141" name="Rectangle 32"/>
              <p:cNvSpPr>
                <a:spLocks noChangeArrowheads="1"/>
              </p:cNvSpPr>
              <p:nvPr/>
            </p:nvSpPr>
            <p:spPr bwMode="auto">
              <a:xfrm>
                <a:off x="79" y="3037"/>
                <a:ext cx="2986" cy="1145"/>
              </a:xfrm>
              <a:prstGeom prst="rect">
                <a:avLst/>
              </a:prstGeom>
              <a:noFill/>
              <a:ln w="38100" cmpd="sng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48142" name="Rectangle 36"/>
              <p:cNvSpPr>
                <a:spLocks noChangeArrowheads="1"/>
              </p:cNvSpPr>
              <p:nvPr/>
            </p:nvSpPr>
            <p:spPr bwMode="auto">
              <a:xfrm>
                <a:off x="79" y="1460"/>
                <a:ext cx="2986" cy="1145"/>
              </a:xfrm>
              <a:prstGeom prst="rect">
                <a:avLst/>
              </a:prstGeom>
              <a:noFill/>
              <a:ln w="38100" cmpd="sng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48143" name="AutoShape 30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6925" cy="4772"/>
              </a:xfrm>
              <a:prstGeom prst="can">
                <a:avLst>
                  <a:gd name="adj" fmla="val 25000"/>
                </a:avLst>
              </a:prstGeom>
              <a:noFill/>
              <a:ln w="254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8144" name="Picture 38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" y="1527"/>
                <a:ext cx="995" cy="997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145" name="Picture 39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1" y="1527"/>
                <a:ext cx="995" cy="997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146" name="Picture 4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" y="3117"/>
                <a:ext cx="998" cy="995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147" name="Picture 41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2" y="3117"/>
                <a:ext cx="995" cy="995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148" name="Picture 42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" y="1527"/>
                <a:ext cx="998" cy="997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149" name="Picture 45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1" y="3117"/>
                <a:ext cx="995" cy="995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8150" name="Text Box 27"/>
              <p:cNvSpPr txBox="1">
                <a:spLocks noChangeArrowheads="1"/>
              </p:cNvSpPr>
              <p:nvPr/>
            </p:nvSpPr>
            <p:spPr bwMode="auto">
              <a:xfrm>
                <a:off x="1245" y="175"/>
                <a:ext cx="4298" cy="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US" altLang="en-US" sz="1600" dirty="0">
                    <a:latin typeface="Ubuntu" charset="0"/>
                    <a:cs typeface="Arial" panose="020B0604020202020204" pitchFamily="34" charset="0"/>
                  </a:rPr>
                  <a:t>Validation set</a:t>
                </a:r>
              </a:p>
              <a:p>
                <a:pPr algn="ctr" eaLnBrk="1" hangingPunct="1"/>
                <a:r>
                  <a:rPr lang="en-US" altLang="en-US" sz="1600" dirty="0">
                    <a:latin typeface="Ubuntu" charset="0"/>
                    <a:cs typeface="Arial" panose="020B0604020202020204" pitchFamily="34" charset="0"/>
                  </a:rPr>
                  <a:t>Attribute: </a:t>
                </a:r>
                <a:r>
                  <a:rPr lang="en-US" altLang="en-US" sz="16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Smile</a:t>
                </a:r>
              </a:p>
            </p:txBody>
          </p:sp>
          <p:pic>
            <p:nvPicPr>
              <p:cNvPr id="48151" name="Picture 60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0" y="1527"/>
                <a:ext cx="998" cy="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48152" name="Picture 61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" y="3117"/>
                <a:ext cx="995" cy="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8153" name="Group 62"/>
          <p:cNvGrpSpPr>
            <a:grpSpLocks/>
          </p:cNvGrpSpPr>
          <p:nvPr/>
        </p:nvGrpSpPr>
        <p:grpSpPr bwMode="auto">
          <a:xfrm>
            <a:off x="2443163" y="3844925"/>
            <a:ext cx="6888162" cy="1730375"/>
            <a:chOff x="0" y="0"/>
            <a:chExt cx="10847" cy="2724"/>
          </a:xfrm>
        </p:grpSpPr>
        <p:sp>
          <p:nvSpPr>
            <p:cNvPr id="48154" name="Text Box 27"/>
            <p:cNvSpPr txBox="1">
              <a:spLocks noChangeArrowheads="1"/>
            </p:cNvSpPr>
            <p:nvPr/>
          </p:nvSpPr>
          <p:spPr bwMode="auto">
            <a:xfrm>
              <a:off x="6717" y="720"/>
              <a:ext cx="4130" cy="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>
                  <a:latin typeface="Ubuntu" charset="0"/>
                  <a:cs typeface="Arial" panose="020B0604020202020204" pitchFamily="34" charset="0"/>
                </a:rPr>
                <a:t>Score: 3/4 </a:t>
              </a:r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155" name="Rectangle 36"/>
            <p:cNvSpPr>
              <a:spLocks noChangeArrowheads="1"/>
            </p:cNvSpPr>
            <p:nvPr/>
          </p:nvSpPr>
          <p:spPr bwMode="auto">
            <a:xfrm>
              <a:off x="0" y="0"/>
              <a:ext cx="2987" cy="1145"/>
            </a:xfrm>
            <a:prstGeom prst="rect">
              <a:avLst/>
            </a:prstGeom>
            <a:noFill/>
            <a:ln w="50800" cmpd="sng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156" name="Rectangle 36"/>
            <p:cNvSpPr>
              <a:spLocks noChangeArrowheads="1"/>
            </p:cNvSpPr>
            <p:nvPr/>
          </p:nvSpPr>
          <p:spPr bwMode="auto">
            <a:xfrm>
              <a:off x="3740" y="0"/>
              <a:ext cx="2987" cy="1145"/>
            </a:xfrm>
            <a:prstGeom prst="rect">
              <a:avLst/>
            </a:prstGeom>
            <a:noFill/>
            <a:ln w="50800" cmpd="sng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157" name="Rectangle 36"/>
            <p:cNvSpPr>
              <a:spLocks noChangeArrowheads="1"/>
            </p:cNvSpPr>
            <p:nvPr/>
          </p:nvSpPr>
          <p:spPr bwMode="auto">
            <a:xfrm>
              <a:off x="0" y="1579"/>
              <a:ext cx="2987" cy="1145"/>
            </a:xfrm>
            <a:prstGeom prst="rect">
              <a:avLst/>
            </a:prstGeom>
            <a:noFill/>
            <a:ln w="50800" cmpd="sng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158" name="Rectangle 36"/>
            <p:cNvSpPr>
              <a:spLocks noChangeArrowheads="1"/>
            </p:cNvSpPr>
            <p:nvPr/>
          </p:nvSpPr>
          <p:spPr bwMode="auto">
            <a:xfrm>
              <a:off x="3755" y="1577"/>
              <a:ext cx="2987" cy="1147"/>
            </a:xfrm>
            <a:prstGeom prst="rect">
              <a:avLst/>
            </a:prstGeom>
            <a:noFill/>
            <a:ln w="50800" cmpd="sng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8159" name="Group 31"/>
          <p:cNvGrpSpPr>
            <a:grpSpLocks/>
          </p:cNvGrpSpPr>
          <p:nvPr/>
        </p:nvGrpSpPr>
        <p:grpSpPr bwMode="auto">
          <a:xfrm>
            <a:off x="-82550" y="1158875"/>
            <a:ext cx="9356725" cy="1468438"/>
            <a:chOff x="0" y="0"/>
            <a:chExt cx="14760" cy="2313"/>
          </a:xfrm>
        </p:grpSpPr>
        <p:sp>
          <p:nvSpPr>
            <p:cNvPr id="48160" name="Text Box 27"/>
            <p:cNvSpPr txBox="1">
              <a:spLocks noChangeArrowheads="1"/>
            </p:cNvSpPr>
            <p:nvPr/>
          </p:nvSpPr>
          <p:spPr bwMode="auto">
            <a:xfrm>
              <a:off x="0" y="1498"/>
              <a:ext cx="14760" cy="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>
                  <a:latin typeface="Ubuntu" charset="0"/>
                  <a:cs typeface="Arial" panose="020B0604020202020204" pitchFamily="34" charset="0"/>
                </a:rPr>
                <a:t>Train SVM ranker with discovered patches</a:t>
              </a:r>
            </a:p>
          </p:txBody>
        </p:sp>
        <p:grpSp>
          <p:nvGrpSpPr>
            <p:cNvPr id="48161" name="Group 33"/>
            <p:cNvGrpSpPr>
              <a:grpSpLocks/>
            </p:cNvGrpSpPr>
            <p:nvPr/>
          </p:nvGrpSpPr>
          <p:grpSpPr bwMode="auto">
            <a:xfrm>
              <a:off x="926" y="0"/>
              <a:ext cx="12864" cy="1468"/>
              <a:chOff x="0" y="0"/>
              <a:chExt cx="12864" cy="1468"/>
            </a:xfrm>
          </p:grpSpPr>
          <p:sp>
            <p:nvSpPr>
              <p:cNvPr id="48162" name="Rectangle 3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865" cy="146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grpSp>
            <p:nvGrpSpPr>
              <p:cNvPr id="48163" name="Group 4"/>
              <p:cNvGrpSpPr>
                <a:grpSpLocks/>
              </p:cNvGrpSpPr>
              <p:nvPr/>
            </p:nvGrpSpPr>
            <p:grpSpPr bwMode="auto">
              <a:xfrm>
                <a:off x="101" y="168"/>
                <a:ext cx="12662" cy="1132"/>
                <a:chOff x="0" y="0"/>
                <a:chExt cx="12661" cy="1132"/>
              </a:xfrm>
            </p:grpSpPr>
            <p:grpSp>
              <p:nvGrpSpPr>
                <p:cNvPr id="48164" name="Group 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65" name="Picture 6"/>
                  <p:cNvPicPr>
                    <a:picLocks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6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57" y="560"/>
                    <a:ext cx="240" cy="245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67" name="Group 8"/>
                <p:cNvGrpSpPr>
                  <a:grpSpLocks/>
                </p:cNvGrpSpPr>
                <p:nvPr/>
              </p:nvGrpSpPr>
              <p:grpSpPr bwMode="auto">
                <a:xfrm>
                  <a:off x="1153" y="0"/>
                  <a:ext cx="1131" cy="1132"/>
                  <a:chOff x="0" y="0"/>
                  <a:chExt cx="1132" cy="1132"/>
                </a:xfrm>
              </p:grpSpPr>
              <p:pic>
                <p:nvPicPr>
                  <p:cNvPr id="48168" name="Picture 9"/>
                  <p:cNvPicPr>
                    <a:picLocks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132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6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411" y="520"/>
                    <a:ext cx="281" cy="275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70" name="Group 11"/>
                <p:cNvGrpSpPr>
                  <a:grpSpLocks/>
                </p:cNvGrpSpPr>
                <p:nvPr/>
              </p:nvGrpSpPr>
              <p:grpSpPr bwMode="auto">
                <a:xfrm>
                  <a:off x="2305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71" name="Picture 12"/>
                  <p:cNvPicPr>
                    <a:picLocks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7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50" y="577"/>
                    <a:ext cx="250" cy="253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73" name="Group 14"/>
                <p:cNvGrpSpPr>
                  <a:grpSpLocks/>
                </p:cNvGrpSpPr>
                <p:nvPr/>
              </p:nvGrpSpPr>
              <p:grpSpPr bwMode="auto">
                <a:xfrm>
                  <a:off x="3458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74" name="Picture 15"/>
                  <p:cNvPicPr>
                    <a:picLocks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75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49" y="547"/>
                    <a:ext cx="238" cy="240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76" name="Group 17"/>
                <p:cNvGrpSpPr>
                  <a:grpSpLocks/>
                </p:cNvGrpSpPr>
                <p:nvPr/>
              </p:nvGrpSpPr>
              <p:grpSpPr bwMode="auto">
                <a:xfrm>
                  <a:off x="4611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77" name="Picture 18"/>
                  <p:cNvPicPr>
                    <a:picLocks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" y="0"/>
                    <a:ext cx="1134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7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85" y="560"/>
                    <a:ext cx="258" cy="258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79" name="Group 20"/>
                <p:cNvGrpSpPr>
                  <a:grpSpLocks/>
                </p:cNvGrpSpPr>
                <p:nvPr/>
              </p:nvGrpSpPr>
              <p:grpSpPr bwMode="auto">
                <a:xfrm>
                  <a:off x="6917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80" name="Picture 21"/>
                  <p:cNvPicPr>
                    <a:picLocks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81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47" y="562"/>
                    <a:ext cx="260" cy="238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82" name="Group 23"/>
                <p:cNvGrpSpPr>
                  <a:grpSpLocks/>
                </p:cNvGrpSpPr>
                <p:nvPr/>
              </p:nvGrpSpPr>
              <p:grpSpPr bwMode="auto">
                <a:xfrm>
                  <a:off x="5764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83" name="Picture 24"/>
                  <p:cNvPicPr>
                    <a:picLocks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84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418" y="587"/>
                    <a:ext cx="263" cy="240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85" name="Group 26"/>
                <p:cNvGrpSpPr>
                  <a:grpSpLocks/>
                </p:cNvGrpSpPr>
                <p:nvPr/>
              </p:nvGrpSpPr>
              <p:grpSpPr bwMode="auto">
                <a:xfrm>
                  <a:off x="8070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86" name="Picture 27"/>
                  <p:cNvPicPr>
                    <a:picLocks noChangeArrowheads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87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510" y="602"/>
                    <a:ext cx="210" cy="208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88" name="Group 29"/>
                <p:cNvGrpSpPr>
                  <a:grpSpLocks/>
                </p:cNvGrpSpPr>
                <p:nvPr/>
              </p:nvGrpSpPr>
              <p:grpSpPr bwMode="auto">
                <a:xfrm>
                  <a:off x="9223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89" name="Picture 30"/>
                  <p:cNvPicPr>
                    <a:picLocks noChangeArrowheads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" y="0"/>
                    <a:ext cx="1134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90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481" y="555"/>
                    <a:ext cx="208" cy="215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91" name="Group 32"/>
                <p:cNvGrpSpPr>
                  <a:grpSpLocks/>
                </p:cNvGrpSpPr>
                <p:nvPr/>
              </p:nvGrpSpPr>
              <p:grpSpPr bwMode="auto">
                <a:xfrm>
                  <a:off x="10376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92" name="Picture 33"/>
                  <p:cNvPicPr>
                    <a:picLocks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93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512" y="587"/>
                    <a:ext cx="218" cy="223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8194" name="Group 35"/>
                <p:cNvGrpSpPr>
                  <a:grpSpLocks/>
                </p:cNvGrpSpPr>
                <p:nvPr/>
              </p:nvGrpSpPr>
              <p:grpSpPr bwMode="auto">
                <a:xfrm>
                  <a:off x="11529" y="0"/>
                  <a:ext cx="1132" cy="1132"/>
                  <a:chOff x="0" y="0"/>
                  <a:chExt cx="1132" cy="1132"/>
                </a:xfrm>
              </p:grpSpPr>
              <p:pic>
                <p:nvPicPr>
                  <p:cNvPr id="48195" name="Picture 36"/>
                  <p:cNvPicPr>
                    <a:picLocks noChangeArrowheads="1"/>
                  </p:cNvPicPr>
                  <p:nvPr/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" y="0"/>
                    <a:ext cx="1131" cy="1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>
                              <a:alpha val="73000"/>
                            </a:srgb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8196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570"/>
                    <a:ext cx="208" cy="210"/>
                  </a:xfrm>
                  <a:prstGeom prst="rect">
                    <a:avLst/>
                  </a:prstGeom>
                  <a:noFill/>
                  <a:ln w="25400" cmpd="sng">
                    <a:solidFill>
                      <a:srgbClr val="3366FF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>
                              <a:alpha val="73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lIns="90170" tIns="46990" rIns="90170" bIns="4699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en-US" altLang="en-US" sz="1800"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48197" name="Rectangle 118"/>
            <p:cNvSpPr>
              <a:spLocks noChangeArrowheads="1"/>
            </p:cNvSpPr>
            <p:nvPr/>
          </p:nvSpPr>
          <p:spPr bwMode="auto">
            <a:xfrm>
              <a:off x="924" y="43"/>
              <a:ext cx="12865" cy="1408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48198" name="Group 70"/>
          <p:cNvGrpSpPr>
            <a:grpSpLocks/>
          </p:cNvGrpSpPr>
          <p:nvPr/>
        </p:nvGrpSpPr>
        <p:grpSpPr bwMode="auto">
          <a:xfrm>
            <a:off x="2730500" y="4235450"/>
            <a:ext cx="3673475" cy="1106488"/>
            <a:chOff x="0" y="0"/>
            <a:chExt cx="5786" cy="1742"/>
          </a:xfrm>
        </p:grpSpPr>
        <p:sp>
          <p:nvSpPr>
            <p:cNvPr id="48199" name="Rectangle 71"/>
            <p:cNvSpPr>
              <a:spLocks noChangeArrowheads="1"/>
            </p:cNvSpPr>
            <p:nvPr/>
          </p:nvSpPr>
          <p:spPr bwMode="auto">
            <a:xfrm>
              <a:off x="0" y="0"/>
              <a:ext cx="135" cy="120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0" name="Rectangle 72"/>
            <p:cNvSpPr>
              <a:spLocks noChangeArrowheads="1"/>
            </p:cNvSpPr>
            <p:nvPr/>
          </p:nvSpPr>
          <p:spPr bwMode="auto">
            <a:xfrm>
              <a:off x="1853" y="15"/>
              <a:ext cx="220" cy="227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1" name="Rectangle 73"/>
            <p:cNvSpPr>
              <a:spLocks noChangeArrowheads="1"/>
            </p:cNvSpPr>
            <p:nvPr/>
          </p:nvSpPr>
          <p:spPr bwMode="auto">
            <a:xfrm>
              <a:off x="43" y="1592"/>
              <a:ext cx="170" cy="150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2" name="Rectangle 74"/>
            <p:cNvSpPr>
              <a:spLocks noChangeArrowheads="1"/>
            </p:cNvSpPr>
            <p:nvPr/>
          </p:nvSpPr>
          <p:spPr bwMode="auto">
            <a:xfrm>
              <a:off x="5608" y="1557"/>
              <a:ext cx="178" cy="157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3" name="Rectangle 75"/>
            <p:cNvSpPr>
              <a:spLocks noChangeArrowheads="1"/>
            </p:cNvSpPr>
            <p:nvPr/>
          </p:nvSpPr>
          <p:spPr bwMode="auto">
            <a:xfrm>
              <a:off x="3761" y="1545"/>
              <a:ext cx="178" cy="157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4" name="Rectangle 76"/>
            <p:cNvSpPr>
              <a:spLocks noChangeArrowheads="1"/>
            </p:cNvSpPr>
            <p:nvPr/>
          </p:nvSpPr>
          <p:spPr bwMode="auto">
            <a:xfrm>
              <a:off x="1858" y="1567"/>
              <a:ext cx="178" cy="157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5" name="Rectangle 77"/>
            <p:cNvSpPr>
              <a:spLocks noChangeArrowheads="1"/>
            </p:cNvSpPr>
            <p:nvPr/>
          </p:nvSpPr>
          <p:spPr bwMode="auto">
            <a:xfrm>
              <a:off x="3781" y="0"/>
              <a:ext cx="178" cy="160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8206" name="Rectangle 78"/>
            <p:cNvSpPr>
              <a:spLocks noChangeArrowheads="1"/>
            </p:cNvSpPr>
            <p:nvPr/>
          </p:nvSpPr>
          <p:spPr bwMode="auto">
            <a:xfrm>
              <a:off x="5601" y="7"/>
              <a:ext cx="180" cy="157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Creating a chain ensemble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49155" name="Group 129"/>
          <p:cNvGrpSpPr>
            <a:grpSpLocks/>
          </p:cNvGrpSpPr>
          <p:nvPr/>
        </p:nvGrpSpPr>
        <p:grpSpPr bwMode="auto">
          <a:xfrm>
            <a:off x="0" y="1244600"/>
            <a:ext cx="976313" cy="5013325"/>
            <a:chOff x="0" y="0"/>
            <a:chExt cx="1564" cy="7894"/>
          </a:xfrm>
        </p:grpSpPr>
        <p:sp>
          <p:nvSpPr>
            <p:cNvPr id="49156" name="Arrow 1252"/>
            <p:cNvSpPr>
              <a:spLocks noChangeShapeType="1"/>
            </p:cNvSpPr>
            <p:nvPr/>
          </p:nvSpPr>
          <p:spPr bwMode="auto">
            <a:xfrm>
              <a:off x="651" y="0"/>
              <a:ext cx="0" cy="7864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57" name="Text Box 119"/>
            <p:cNvSpPr txBox="1">
              <a:spLocks noChangeArrowheads="1"/>
            </p:cNvSpPr>
            <p:nvPr/>
          </p:nvSpPr>
          <p:spPr bwMode="auto">
            <a:xfrm>
              <a:off x="0" y="0"/>
              <a:ext cx="786" cy="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Scores</a:t>
              </a:r>
            </a:p>
          </p:txBody>
        </p:sp>
        <p:sp>
          <p:nvSpPr>
            <p:cNvPr id="49158" name="Text Box 120"/>
            <p:cNvSpPr txBox="1">
              <a:spLocks noChangeArrowheads="1"/>
            </p:cNvSpPr>
            <p:nvPr/>
          </p:nvSpPr>
          <p:spPr bwMode="auto">
            <a:xfrm>
              <a:off x="699" y="0"/>
              <a:ext cx="865" cy="1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High</a:t>
              </a:r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49159" name="Text Box 121"/>
            <p:cNvSpPr txBox="1">
              <a:spLocks noChangeArrowheads="1"/>
            </p:cNvSpPr>
            <p:nvPr/>
          </p:nvSpPr>
          <p:spPr bwMode="auto">
            <a:xfrm>
              <a:off x="699" y="6209"/>
              <a:ext cx="865" cy="1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Low</a:t>
              </a:r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49160" name="Line 122"/>
          <p:cNvSpPr>
            <a:spLocks noChangeShapeType="1"/>
          </p:cNvSpPr>
          <p:nvPr/>
        </p:nvSpPr>
        <p:spPr bwMode="auto">
          <a:xfrm>
            <a:off x="763588" y="4316413"/>
            <a:ext cx="8355012" cy="1587"/>
          </a:xfrm>
          <a:prstGeom prst="line">
            <a:avLst/>
          </a:prstGeom>
          <a:noFill/>
          <a:ln w="63500" cmpd="sng">
            <a:solidFill>
              <a:schemeClr val="fol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877888" y="1168400"/>
            <a:ext cx="8169275" cy="931863"/>
            <a:chOff x="0" y="0"/>
            <a:chExt cx="12864" cy="1468"/>
          </a:xfrm>
        </p:grpSpPr>
        <p:sp>
          <p:nvSpPr>
            <p:cNvPr id="49162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9163" name="Group 4"/>
            <p:cNvGrpSpPr>
              <a:grpSpLocks/>
            </p:cNvGrpSpPr>
            <p:nvPr/>
          </p:nvGrpSpPr>
          <p:grpSpPr bwMode="auto">
            <a:xfrm>
              <a:off x="101" y="168"/>
              <a:ext cx="12662" cy="1132"/>
              <a:chOff x="0" y="0"/>
              <a:chExt cx="12661" cy="1132"/>
            </a:xfrm>
          </p:grpSpPr>
          <p:grpSp>
            <p:nvGrpSpPr>
              <p:cNvPr id="49164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1132" cy="1132"/>
                <a:chOff x="0" y="0"/>
                <a:chExt cx="1132" cy="1132"/>
              </a:xfrm>
            </p:grpSpPr>
            <p:pic>
              <p:nvPicPr>
                <p:cNvPr id="49165" name="Picture 6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66" name="Rectangle 11"/>
                <p:cNvSpPr>
                  <a:spLocks noChangeArrowheads="1"/>
                </p:cNvSpPr>
                <p:nvPr/>
              </p:nvSpPr>
              <p:spPr bwMode="auto">
                <a:xfrm>
                  <a:off x="456" y="560"/>
                  <a:ext cx="242" cy="24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67" name="Group 8"/>
              <p:cNvGrpSpPr>
                <a:grpSpLocks/>
              </p:cNvGrpSpPr>
              <p:nvPr/>
            </p:nvGrpSpPr>
            <p:grpSpPr bwMode="auto">
              <a:xfrm>
                <a:off x="1153" y="0"/>
                <a:ext cx="1131" cy="1132"/>
                <a:chOff x="0" y="0"/>
                <a:chExt cx="1132" cy="1132"/>
              </a:xfrm>
            </p:grpSpPr>
            <p:pic>
              <p:nvPicPr>
                <p:cNvPr id="49168" name="Picture 9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" y="0"/>
                  <a:ext cx="1133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69" name="Rectangle 15"/>
                <p:cNvSpPr>
                  <a:spLocks noChangeArrowheads="1"/>
                </p:cNvSpPr>
                <p:nvPr/>
              </p:nvSpPr>
              <p:spPr bwMode="auto">
                <a:xfrm>
                  <a:off x="409" y="520"/>
                  <a:ext cx="283" cy="27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70" name="Group 11"/>
              <p:cNvGrpSpPr>
                <a:grpSpLocks/>
              </p:cNvGrpSpPr>
              <p:nvPr/>
            </p:nvGrpSpPr>
            <p:grpSpPr bwMode="auto">
              <a:xfrm>
                <a:off x="2305" y="0"/>
                <a:ext cx="1132" cy="1132"/>
                <a:chOff x="0" y="0"/>
                <a:chExt cx="1132" cy="1132"/>
              </a:xfrm>
            </p:grpSpPr>
            <p:pic>
              <p:nvPicPr>
                <p:cNvPr id="49171" name="Picture 1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72" name="Rectangle 19"/>
                <p:cNvSpPr>
                  <a:spLocks noChangeArrowheads="1"/>
                </p:cNvSpPr>
                <p:nvPr/>
              </p:nvSpPr>
              <p:spPr bwMode="auto">
                <a:xfrm>
                  <a:off x="449" y="577"/>
                  <a:ext cx="252" cy="253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73" name="Group 14"/>
              <p:cNvGrpSpPr>
                <a:grpSpLocks/>
              </p:cNvGrpSpPr>
              <p:nvPr/>
            </p:nvGrpSpPr>
            <p:grpSpPr bwMode="auto">
              <a:xfrm>
                <a:off x="3458" y="0"/>
                <a:ext cx="1132" cy="1132"/>
                <a:chOff x="0" y="0"/>
                <a:chExt cx="1132" cy="1132"/>
              </a:xfrm>
            </p:grpSpPr>
            <p:pic>
              <p:nvPicPr>
                <p:cNvPr id="49174" name="Picture 15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75" name="Rectangle 23"/>
                <p:cNvSpPr>
                  <a:spLocks noChangeArrowheads="1"/>
                </p:cNvSpPr>
                <p:nvPr/>
              </p:nvSpPr>
              <p:spPr bwMode="auto">
                <a:xfrm>
                  <a:off x="450" y="547"/>
                  <a:ext cx="237" cy="24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76" name="Group 17"/>
              <p:cNvGrpSpPr>
                <a:grpSpLocks/>
              </p:cNvGrpSpPr>
              <p:nvPr/>
            </p:nvGrpSpPr>
            <p:grpSpPr bwMode="auto">
              <a:xfrm>
                <a:off x="4611" y="0"/>
                <a:ext cx="1132" cy="1132"/>
                <a:chOff x="0" y="0"/>
                <a:chExt cx="1132" cy="1132"/>
              </a:xfrm>
            </p:grpSpPr>
            <p:pic>
              <p:nvPicPr>
                <p:cNvPr id="49177" name="Picture 18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78" name="Rectangle 27"/>
                <p:cNvSpPr>
                  <a:spLocks noChangeArrowheads="1"/>
                </p:cNvSpPr>
                <p:nvPr/>
              </p:nvSpPr>
              <p:spPr bwMode="auto">
                <a:xfrm>
                  <a:off x="485" y="560"/>
                  <a:ext cx="257" cy="258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79" name="Group 20"/>
              <p:cNvGrpSpPr>
                <a:grpSpLocks/>
              </p:cNvGrpSpPr>
              <p:nvPr/>
            </p:nvGrpSpPr>
            <p:grpSpPr bwMode="auto">
              <a:xfrm>
                <a:off x="6917" y="0"/>
                <a:ext cx="1132" cy="1132"/>
                <a:chOff x="0" y="0"/>
                <a:chExt cx="1132" cy="1132"/>
              </a:xfrm>
            </p:grpSpPr>
            <p:pic>
              <p:nvPicPr>
                <p:cNvPr id="49180" name="Picture 21"/>
                <p:cNvPicPr>
                  <a:picLocks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81" name="Rectangle 33"/>
                <p:cNvSpPr>
                  <a:spLocks noChangeArrowheads="1"/>
                </p:cNvSpPr>
                <p:nvPr/>
              </p:nvSpPr>
              <p:spPr bwMode="auto">
                <a:xfrm>
                  <a:off x="446" y="562"/>
                  <a:ext cx="262" cy="238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82" name="Group 23"/>
              <p:cNvGrpSpPr>
                <a:grpSpLocks/>
              </p:cNvGrpSpPr>
              <p:nvPr/>
            </p:nvGrpSpPr>
            <p:grpSpPr bwMode="auto">
              <a:xfrm>
                <a:off x="5764" y="0"/>
                <a:ext cx="1132" cy="1132"/>
                <a:chOff x="0" y="0"/>
                <a:chExt cx="1132" cy="1132"/>
              </a:xfrm>
            </p:grpSpPr>
            <p:pic>
              <p:nvPicPr>
                <p:cNvPr id="49183" name="Picture 24"/>
                <p:cNvPicPr>
                  <a:picLocks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84" name="Rectangle 35"/>
                <p:cNvSpPr>
                  <a:spLocks noChangeArrowheads="1"/>
                </p:cNvSpPr>
                <p:nvPr/>
              </p:nvSpPr>
              <p:spPr bwMode="auto">
                <a:xfrm>
                  <a:off x="419" y="587"/>
                  <a:ext cx="262" cy="24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85" name="Group 26"/>
              <p:cNvGrpSpPr>
                <a:grpSpLocks/>
              </p:cNvGrpSpPr>
              <p:nvPr/>
            </p:nvGrpSpPr>
            <p:grpSpPr bwMode="auto">
              <a:xfrm>
                <a:off x="8070" y="0"/>
                <a:ext cx="1132" cy="1132"/>
                <a:chOff x="0" y="0"/>
                <a:chExt cx="1132" cy="1132"/>
              </a:xfrm>
            </p:grpSpPr>
            <p:pic>
              <p:nvPicPr>
                <p:cNvPr id="49186" name="Picture 27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87" name="Rectangle 18"/>
                <p:cNvSpPr>
                  <a:spLocks noChangeArrowheads="1"/>
                </p:cNvSpPr>
                <p:nvPr/>
              </p:nvSpPr>
              <p:spPr bwMode="auto">
                <a:xfrm>
                  <a:off x="510" y="602"/>
                  <a:ext cx="210" cy="208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88" name="Group 29"/>
              <p:cNvGrpSpPr>
                <a:grpSpLocks/>
              </p:cNvGrpSpPr>
              <p:nvPr/>
            </p:nvGrpSpPr>
            <p:grpSpPr bwMode="auto">
              <a:xfrm>
                <a:off x="9223" y="0"/>
                <a:ext cx="1132" cy="1132"/>
                <a:chOff x="0" y="0"/>
                <a:chExt cx="1132" cy="1132"/>
              </a:xfrm>
            </p:grpSpPr>
            <p:pic>
              <p:nvPicPr>
                <p:cNvPr id="49189" name="Picture 30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90" name="Rectangle 21"/>
                <p:cNvSpPr>
                  <a:spLocks noChangeArrowheads="1"/>
                </p:cNvSpPr>
                <p:nvPr/>
              </p:nvSpPr>
              <p:spPr bwMode="auto">
                <a:xfrm>
                  <a:off x="479" y="555"/>
                  <a:ext cx="207" cy="21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91" name="Group 32"/>
              <p:cNvGrpSpPr>
                <a:grpSpLocks/>
              </p:cNvGrpSpPr>
              <p:nvPr/>
            </p:nvGrpSpPr>
            <p:grpSpPr bwMode="auto">
              <a:xfrm>
                <a:off x="10376" y="0"/>
                <a:ext cx="1132" cy="1132"/>
                <a:chOff x="0" y="0"/>
                <a:chExt cx="1132" cy="1132"/>
              </a:xfrm>
            </p:grpSpPr>
            <p:pic>
              <p:nvPicPr>
                <p:cNvPr id="49192" name="Picture 33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93" name="Rectangle 24"/>
                <p:cNvSpPr>
                  <a:spLocks noChangeArrowheads="1"/>
                </p:cNvSpPr>
                <p:nvPr/>
              </p:nvSpPr>
              <p:spPr bwMode="auto">
                <a:xfrm>
                  <a:off x="511" y="587"/>
                  <a:ext cx="220" cy="223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194" name="Group 35"/>
              <p:cNvGrpSpPr>
                <a:grpSpLocks/>
              </p:cNvGrpSpPr>
              <p:nvPr/>
            </p:nvGrpSpPr>
            <p:grpSpPr bwMode="auto">
              <a:xfrm>
                <a:off x="11529" y="0"/>
                <a:ext cx="1132" cy="1132"/>
                <a:chOff x="0" y="0"/>
                <a:chExt cx="1132" cy="1132"/>
              </a:xfrm>
            </p:grpSpPr>
            <p:pic>
              <p:nvPicPr>
                <p:cNvPr id="49195" name="Picture 36"/>
                <p:cNvPicPr>
                  <a:picLocks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9196" name="Rectangle 27"/>
                <p:cNvSpPr>
                  <a:spLocks noChangeArrowheads="1"/>
                </p:cNvSpPr>
                <p:nvPr/>
              </p:nvSpPr>
              <p:spPr bwMode="auto">
                <a:xfrm>
                  <a:off x="471" y="570"/>
                  <a:ext cx="207" cy="21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9197" name="Group 45"/>
          <p:cNvGrpSpPr>
            <a:grpSpLocks/>
          </p:cNvGrpSpPr>
          <p:nvPr/>
        </p:nvGrpSpPr>
        <p:grpSpPr bwMode="auto">
          <a:xfrm>
            <a:off x="877888" y="2244725"/>
            <a:ext cx="8169275" cy="931863"/>
            <a:chOff x="0" y="0"/>
            <a:chExt cx="12864" cy="1468"/>
          </a:xfrm>
        </p:grpSpPr>
        <p:sp>
          <p:nvSpPr>
            <p:cNvPr id="49198" name="Rectangle 46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9199" name="Group 38"/>
            <p:cNvGrpSpPr>
              <a:grpSpLocks/>
            </p:cNvGrpSpPr>
            <p:nvPr/>
          </p:nvGrpSpPr>
          <p:grpSpPr bwMode="auto">
            <a:xfrm>
              <a:off x="101" y="169"/>
              <a:ext cx="12662" cy="1132"/>
              <a:chOff x="0" y="0"/>
              <a:chExt cx="12661" cy="1132"/>
            </a:xfrm>
          </p:grpSpPr>
          <p:pic>
            <p:nvPicPr>
              <p:cNvPr id="49200" name="Picture 39"/>
              <p:cNvPicPr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01" name="Rectangle 11"/>
              <p:cNvSpPr>
                <a:spLocks noChangeArrowheads="1"/>
              </p:cNvSpPr>
              <p:nvPr/>
            </p:nvSpPr>
            <p:spPr bwMode="auto">
              <a:xfrm>
                <a:off x="546" y="409"/>
                <a:ext cx="242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02" name="Picture 41"/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03" name="Rectangle 15"/>
              <p:cNvSpPr>
                <a:spLocks noChangeArrowheads="1"/>
              </p:cNvSpPr>
              <p:nvPr/>
            </p:nvSpPr>
            <p:spPr bwMode="auto">
              <a:xfrm>
                <a:off x="1649" y="369"/>
                <a:ext cx="280" cy="27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04" name="Picture 43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05" name="Rectangle 19"/>
              <p:cNvSpPr>
                <a:spLocks noChangeArrowheads="1"/>
              </p:cNvSpPr>
              <p:nvPr/>
            </p:nvSpPr>
            <p:spPr bwMode="auto">
              <a:xfrm>
                <a:off x="2844" y="434"/>
                <a:ext cx="250" cy="25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06" name="Picture 45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07" name="Rectangle 23"/>
              <p:cNvSpPr>
                <a:spLocks noChangeArrowheads="1"/>
              </p:cNvSpPr>
              <p:nvPr/>
            </p:nvSpPr>
            <p:spPr bwMode="auto">
              <a:xfrm>
                <a:off x="3991" y="409"/>
                <a:ext cx="237" cy="24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08" name="Picture 47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09" name="Rectangle 27"/>
              <p:cNvSpPr>
                <a:spLocks noChangeArrowheads="1"/>
              </p:cNvSpPr>
              <p:nvPr/>
            </p:nvSpPr>
            <p:spPr bwMode="auto">
              <a:xfrm>
                <a:off x="5206" y="434"/>
                <a:ext cx="255" cy="25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10" name="Picture 49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11" name="Rectangle 33"/>
              <p:cNvSpPr>
                <a:spLocks noChangeArrowheads="1"/>
              </p:cNvSpPr>
              <p:nvPr/>
            </p:nvSpPr>
            <p:spPr bwMode="auto">
              <a:xfrm>
                <a:off x="7455" y="414"/>
                <a:ext cx="260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12" name="Picture 51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3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13" name="Rectangle 35"/>
              <p:cNvSpPr>
                <a:spLocks noChangeArrowheads="1"/>
              </p:cNvSpPr>
              <p:nvPr/>
            </p:nvSpPr>
            <p:spPr bwMode="auto">
              <a:xfrm>
                <a:off x="6288" y="431"/>
                <a:ext cx="262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14" name="Picture 53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15" name="Rectangle 18"/>
              <p:cNvSpPr>
                <a:spLocks noChangeArrowheads="1"/>
              </p:cNvSpPr>
              <p:nvPr/>
            </p:nvSpPr>
            <p:spPr bwMode="auto">
              <a:xfrm>
                <a:off x="8675" y="466"/>
                <a:ext cx="212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16" name="Picture 55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17" name="Rectangle 21"/>
              <p:cNvSpPr>
                <a:spLocks noChangeArrowheads="1"/>
              </p:cNvSpPr>
              <p:nvPr/>
            </p:nvSpPr>
            <p:spPr bwMode="auto">
              <a:xfrm>
                <a:off x="9802" y="446"/>
                <a:ext cx="207" cy="21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18" name="Picture 57"/>
              <p:cNvPicPr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19" name="Rectangle 24"/>
              <p:cNvSpPr>
                <a:spLocks noChangeArrowheads="1"/>
              </p:cNvSpPr>
              <p:nvPr/>
            </p:nvSpPr>
            <p:spPr bwMode="auto">
              <a:xfrm>
                <a:off x="10982" y="471"/>
                <a:ext cx="220" cy="22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20" name="Picture 59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0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21" name="Rectangle 27"/>
              <p:cNvSpPr>
                <a:spLocks noChangeArrowheads="1"/>
              </p:cNvSpPr>
              <p:nvPr/>
            </p:nvSpPr>
            <p:spPr bwMode="auto">
              <a:xfrm>
                <a:off x="12105" y="451"/>
                <a:ext cx="207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222" name="Group 70"/>
          <p:cNvGrpSpPr>
            <a:grpSpLocks/>
          </p:cNvGrpSpPr>
          <p:nvPr/>
        </p:nvGrpSpPr>
        <p:grpSpPr bwMode="auto">
          <a:xfrm>
            <a:off x="877888" y="3321050"/>
            <a:ext cx="8169275" cy="931863"/>
            <a:chOff x="0" y="0"/>
            <a:chExt cx="12864" cy="1468"/>
          </a:xfrm>
        </p:grpSpPr>
        <p:sp>
          <p:nvSpPr>
            <p:cNvPr id="49223" name="Rectangle 71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9224" name="Group 61"/>
            <p:cNvGrpSpPr>
              <a:grpSpLocks/>
            </p:cNvGrpSpPr>
            <p:nvPr/>
          </p:nvGrpSpPr>
          <p:grpSpPr bwMode="auto">
            <a:xfrm>
              <a:off x="101" y="167"/>
              <a:ext cx="12662" cy="1133"/>
              <a:chOff x="0" y="0"/>
              <a:chExt cx="12661" cy="1132"/>
            </a:xfrm>
          </p:grpSpPr>
          <p:pic>
            <p:nvPicPr>
              <p:cNvPr id="49225" name="Picture 6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26" name="Rectangle 11"/>
              <p:cNvSpPr>
                <a:spLocks noChangeArrowheads="1"/>
              </p:cNvSpPr>
              <p:nvPr/>
            </p:nvSpPr>
            <p:spPr bwMode="auto">
              <a:xfrm>
                <a:off x="369" y="638"/>
                <a:ext cx="242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27" name="Picture 6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28" name="Rectangle 15"/>
              <p:cNvSpPr>
                <a:spLocks noChangeArrowheads="1"/>
              </p:cNvSpPr>
              <p:nvPr/>
            </p:nvSpPr>
            <p:spPr bwMode="auto">
              <a:xfrm>
                <a:off x="1466" y="578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29" name="Picture 6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30" name="Rectangle 19"/>
              <p:cNvSpPr>
                <a:spLocks noChangeArrowheads="1"/>
              </p:cNvSpPr>
              <p:nvPr/>
            </p:nvSpPr>
            <p:spPr bwMode="auto">
              <a:xfrm>
                <a:off x="2699" y="630"/>
                <a:ext cx="225" cy="22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31" name="Picture 68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32" name="Rectangle 23"/>
              <p:cNvSpPr>
                <a:spLocks noChangeArrowheads="1"/>
              </p:cNvSpPr>
              <p:nvPr/>
            </p:nvSpPr>
            <p:spPr bwMode="auto">
              <a:xfrm>
                <a:off x="3831" y="603"/>
                <a:ext cx="220" cy="22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33" name="Picture 7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34" name="Rectangle 27"/>
              <p:cNvSpPr>
                <a:spLocks noChangeArrowheads="1"/>
              </p:cNvSpPr>
              <p:nvPr/>
            </p:nvSpPr>
            <p:spPr bwMode="auto">
              <a:xfrm>
                <a:off x="5033" y="633"/>
                <a:ext cx="247" cy="25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35" name="Picture 72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36" name="Rectangle 33"/>
              <p:cNvSpPr>
                <a:spLocks noChangeArrowheads="1"/>
              </p:cNvSpPr>
              <p:nvPr/>
            </p:nvSpPr>
            <p:spPr bwMode="auto">
              <a:xfrm>
                <a:off x="7258" y="603"/>
                <a:ext cx="260" cy="23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37" name="Picture 74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3" y="1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38" name="Rectangle 35"/>
              <p:cNvSpPr>
                <a:spLocks noChangeArrowheads="1"/>
              </p:cNvSpPr>
              <p:nvPr/>
            </p:nvSpPr>
            <p:spPr bwMode="auto">
              <a:xfrm>
                <a:off x="6088" y="638"/>
                <a:ext cx="247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39" name="Picture 76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40" name="Rectangle 18"/>
              <p:cNvSpPr>
                <a:spLocks noChangeArrowheads="1"/>
              </p:cNvSpPr>
              <p:nvPr/>
            </p:nvSpPr>
            <p:spPr bwMode="auto">
              <a:xfrm>
                <a:off x="8508" y="638"/>
                <a:ext cx="212" cy="20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41" name="Picture 78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" y="1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42" name="Rectangle 21"/>
              <p:cNvSpPr>
                <a:spLocks noChangeArrowheads="1"/>
              </p:cNvSpPr>
              <p:nvPr/>
            </p:nvSpPr>
            <p:spPr bwMode="auto">
              <a:xfrm>
                <a:off x="9625" y="605"/>
                <a:ext cx="207" cy="212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43" name="Picture 80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44" name="Rectangle 24"/>
              <p:cNvSpPr>
                <a:spLocks noChangeArrowheads="1"/>
              </p:cNvSpPr>
              <p:nvPr/>
            </p:nvSpPr>
            <p:spPr bwMode="auto">
              <a:xfrm>
                <a:off x="10807" y="633"/>
                <a:ext cx="220" cy="22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45" name="Picture 82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0" y="1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46" name="Rectangle 27"/>
              <p:cNvSpPr>
                <a:spLocks noChangeArrowheads="1"/>
              </p:cNvSpPr>
              <p:nvPr/>
            </p:nvSpPr>
            <p:spPr bwMode="auto">
              <a:xfrm>
                <a:off x="11917" y="630"/>
                <a:ext cx="210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247" name="Group 95"/>
          <p:cNvGrpSpPr>
            <a:grpSpLocks/>
          </p:cNvGrpSpPr>
          <p:nvPr/>
        </p:nvGrpSpPr>
        <p:grpSpPr bwMode="auto">
          <a:xfrm>
            <a:off x="877888" y="4397375"/>
            <a:ext cx="8169275" cy="931863"/>
            <a:chOff x="0" y="0"/>
            <a:chExt cx="12864" cy="1468"/>
          </a:xfrm>
        </p:grpSpPr>
        <p:sp>
          <p:nvSpPr>
            <p:cNvPr id="49248" name="Rectangle 96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9249" name="Group 84"/>
            <p:cNvGrpSpPr>
              <a:grpSpLocks/>
            </p:cNvGrpSpPr>
            <p:nvPr/>
          </p:nvGrpSpPr>
          <p:grpSpPr bwMode="auto">
            <a:xfrm>
              <a:off x="101" y="168"/>
              <a:ext cx="12662" cy="1133"/>
              <a:chOff x="0" y="0"/>
              <a:chExt cx="12661" cy="1132"/>
            </a:xfrm>
          </p:grpSpPr>
          <p:pic>
            <p:nvPicPr>
              <p:cNvPr id="49250" name="Picture 85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51" name="Rectangle 11"/>
              <p:cNvSpPr>
                <a:spLocks noChangeArrowheads="1"/>
              </p:cNvSpPr>
              <p:nvPr/>
            </p:nvSpPr>
            <p:spPr bwMode="auto">
              <a:xfrm>
                <a:off x="561" y="637"/>
                <a:ext cx="242" cy="24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52" name="Picture 8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53" name="Rectangle 15"/>
              <p:cNvSpPr>
                <a:spLocks noChangeArrowheads="1"/>
              </p:cNvSpPr>
              <p:nvPr/>
            </p:nvSpPr>
            <p:spPr bwMode="auto">
              <a:xfrm>
                <a:off x="1659" y="602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54" name="Picture 8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0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55" name="Rectangle 19"/>
              <p:cNvSpPr>
                <a:spLocks noChangeArrowheads="1"/>
              </p:cNvSpPr>
              <p:nvPr/>
            </p:nvSpPr>
            <p:spPr bwMode="auto">
              <a:xfrm>
                <a:off x="2856" y="637"/>
                <a:ext cx="225" cy="22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56" name="Picture 91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57" name="Rectangle 23"/>
              <p:cNvSpPr>
                <a:spLocks noChangeArrowheads="1"/>
              </p:cNvSpPr>
              <p:nvPr/>
            </p:nvSpPr>
            <p:spPr bwMode="auto">
              <a:xfrm>
                <a:off x="3996" y="604"/>
                <a:ext cx="220" cy="222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58" name="Picture 93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59" name="Rectangle 27"/>
              <p:cNvSpPr>
                <a:spLocks noChangeArrowheads="1"/>
              </p:cNvSpPr>
              <p:nvPr/>
            </p:nvSpPr>
            <p:spPr bwMode="auto">
              <a:xfrm>
                <a:off x="5203" y="632"/>
                <a:ext cx="220" cy="22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60" name="Picture 95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61" name="Rectangle 33"/>
              <p:cNvSpPr>
                <a:spLocks noChangeArrowheads="1"/>
              </p:cNvSpPr>
              <p:nvPr/>
            </p:nvSpPr>
            <p:spPr bwMode="auto">
              <a:xfrm>
                <a:off x="7438" y="617"/>
                <a:ext cx="260" cy="23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62" name="Picture 97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3" y="0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63" name="Rectangle 35"/>
              <p:cNvSpPr>
                <a:spLocks noChangeArrowheads="1"/>
              </p:cNvSpPr>
              <p:nvPr/>
            </p:nvSpPr>
            <p:spPr bwMode="auto">
              <a:xfrm>
                <a:off x="6296" y="637"/>
                <a:ext cx="247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64" name="Picture 99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65" name="Rectangle 18"/>
              <p:cNvSpPr>
                <a:spLocks noChangeArrowheads="1"/>
              </p:cNvSpPr>
              <p:nvPr/>
            </p:nvSpPr>
            <p:spPr bwMode="auto">
              <a:xfrm>
                <a:off x="8663" y="647"/>
                <a:ext cx="200" cy="19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66" name="Picture 101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" y="0"/>
                <a:ext cx="1135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67" name="Rectangle 21"/>
              <p:cNvSpPr>
                <a:spLocks noChangeArrowheads="1"/>
              </p:cNvSpPr>
              <p:nvPr/>
            </p:nvSpPr>
            <p:spPr bwMode="auto">
              <a:xfrm>
                <a:off x="9792" y="602"/>
                <a:ext cx="207" cy="21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68" name="Picture 103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69" name="Rectangle 24"/>
              <p:cNvSpPr>
                <a:spLocks noChangeArrowheads="1"/>
              </p:cNvSpPr>
              <p:nvPr/>
            </p:nvSpPr>
            <p:spPr bwMode="auto">
              <a:xfrm>
                <a:off x="10960" y="647"/>
                <a:ext cx="182" cy="18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70" name="Picture 105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0" y="0"/>
                <a:ext cx="1132" cy="1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71" name="Rectangle 27"/>
              <p:cNvSpPr>
                <a:spLocks noChangeArrowheads="1"/>
              </p:cNvSpPr>
              <p:nvPr/>
            </p:nvSpPr>
            <p:spPr bwMode="auto">
              <a:xfrm>
                <a:off x="12092" y="637"/>
                <a:ext cx="207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272" name="Group 120"/>
          <p:cNvGrpSpPr>
            <a:grpSpLocks/>
          </p:cNvGrpSpPr>
          <p:nvPr/>
        </p:nvGrpSpPr>
        <p:grpSpPr bwMode="auto">
          <a:xfrm>
            <a:off x="877888" y="5473700"/>
            <a:ext cx="8169275" cy="931863"/>
            <a:chOff x="0" y="0"/>
            <a:chExt cx="12864" cy="1468"/>
          </a:xfrm>
        </p:grpSpPr>
        <p:sp>
          <p:nvSpPr>
            <p:cNvPr id="49273" name="Rectangle 121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49274" name="Group 107"/>
            <p:cNvGrpSpPr>
              <a:grpSpLocks/>
            </p:cNvGrpSpPr>
            <p:nvPr/>
          </p:nvGrpSpPr>
          <p:grpSpPr bwMode="auto">
            <a:xfrm>
              <a:off x="101" y="169"/>
              <a:ext cx="12662" cy="1130"/>
              <a:chOff x="0" y="0"/>
              <a:chExt cx="12661" cy="1132"/>
            </a:xfrm>
          </p:grpSpPr>
          <p:pic>
            <p:nvPicPr>
              <p:cNvPr id="49275" name="Picture 108"/>
              <p:cNvPicPr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76" name="Rectangle 11"/>
              <p:cNvSpPr>
                <a:spLocks noChangeArrowheads="1"/>
              </p:cNvSpPr>
              <p:nvPr/>
            </p:nvSpPr>
            <p:spPr bwMode="auto">
              <a:xfrm>
                <a:off x="454" y="104"/>
                <a:ext cx="240" cy="246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77" name="Picture 110"/>
              <p:cNvPicPr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1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78" name="Rectangle 15"/>
              <p:cNvSpPr>
                <a:spLocks noChangeArrowheads="1"/>
              </p:cNvSpPr>
              <p:nvPr/>
            </p:nvSpPr>
            <p:spPr bwMode="auto">
              <a:xfrm>
                <a:off x="1584" y="109"/>
                <a:ext cx="245" cy="241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79" name="Picture 1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80" name="Rectangle 19"/>
              <p:cNvSpPr>
                <a:spLocks noChangeArrowheads="1"/>
              </p:cNvSpPr>
              <p:nvPr/>
            </p:nvSpPr>
            <p:spPr bwMode="auto">
              <a:xfrm>
                <a:off x="2736" y="104"/>
                <a:ext cx="225" cy="22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81" name="Picture 114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82" name="Rectangle 23"/>
              <p:cNvSpPr>
                <a:spLocks noChangeArrowheads="1"/>
              </p:cNvSpPr>
              <p:nvPr/>
            </p:nvSpPr>
            <p:spPr bwMode="auto">
              <a:xfrm>
                <a:off x="3983" y="104"/>
                <a:ext cx="222" cy="22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83" name="Picture 116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84" name="Rectangle 27"/>
              <p:cNvSpPr>
                <a:spLocks noChangeArrowheads="1"/>
              </p:cNvSpPr>
              <p:nvPr/>
            </p:nvSpPr>
            <p:spPr bwMode="auto">
              <a:xfrm>
                <a:off x="5088" y="109"/>
                <a:ext cx="217" cy="22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85" name="Picture 118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86" name="Rectangle 33"/>
              <p:cNvSpPr>
                <a:spLocks noChangeArrowheads="1"/>
              </p:cNvSpPr>
              <p:nvPr/>
            </p:nvSpPr>
            <p:spPr bwMode="auto">
              <a:xfrm>
                <a:off x="7375" y="91"/>
                <a:ext cx="260" cy="23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87" name="Picture 120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3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88" name="Rectangle 35"/>
              <p:cNvSpPr>
                <a:spLocks noChangeArrowheads="1"/>
              </p:cNvSpPr>
              <p:nvPr/>
            </p:nvSpPr>
            <p:spPr bwMode="auto">
              <a:xfrm>
                <a:off x="6183" y="109"/>
                <a:ext cx="247" cy="241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89" name="Picture 122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90" name="Rectangle 18"/>
              <p:cNvSpPr>
                <a:spLocks noChangeArrowheads="1"/>
              </p:cNvSpPr>
              <p:nvPr/>
            </p:nvSpPr>
            <p:spPr bwMode="auto">
              <a:xfrm>
                <a:off x="8525" y="79"/>
                <a:ext cx="272" cy="271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91" name="Picture 124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" y="1"/>
                <a:ext cx="1135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92" name="Rectangle 21"/>
              <p:cNvSpPr>
                <a:spLocks noChangeArrowheads="1"/>
              </p:cNvSpPr>
              <p:nvPr/>
            </p:nvSpPr>
            <p:spPr bwMode="auto">
              <a:xfrm>
                <a:off x="9665" y="166"/>
                <a:ext cx="257" cy="266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93" name="Picture 126"/>
              <p:cNvPicPr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7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94" name="Rectangle 24"/>
              <p:cNvSpPr>
                <a:spLocks noChangeArrowheads="1"/>
              </p:cNvSpPr>
              <p:nvPr/>
            </p:nvSpPr>
            <p:spPr bwMode="auto">
              <a:xfrm>
                <a:off x="10805" y="179"/>
                <a:ext cx="262" cy="266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49295" name="Picture 128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0" y="1"/>
                <a:ext cx="1132" cy="11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9296" name="Rectangle 27"/>
              <p:cNvSpPr>
                <a:spLocks noChangeArrowheads="1"/>
              </p:cNvSpPr>
              <p:nvPr/>
            </p:nvSpPr>
            <p:spPr bwMode="auto">
              <a:xfrm>
                <a:off x="11975" y="54"/>
                <a:ext cx="272" cy="27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313704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4919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16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314167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4924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5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916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490538" y="2820988"/>
            <a:ext cx="8169275" cy="931862"/>
            <a:chOff x="0" y="0"/>
            <a:chExt cx="12864" cy="1468"/>
          </a:xfrm>
        </p:grpSpPr>
        <p:sp>
          <p:nvSpPr>
            <p:cNvPr id="5017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50180" name="Group 4"/>
            <p:cNvGrpSpPr>
              <a:grpSpLocks/>
            </p:cNvGrpSpPr>
            <p:nvPr/>
          </p:nvGrpSpPr>
          <p:grpSpPr bwMode="auto">
            <a:xfrm>
              <a:off x="1254" y="168"/>
              <a:ext cx="11510" cy="1134"/>
              <a:chOff x="0" y="0"/>
              <a:chExt cx="11510" cy="1134"/>
            </a:xfrm>
          </p:grpSpPr>
          <p:pic>
            <p:nvPicPr>
              <p:cNvPr id="50181" name="Picture 87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130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82" name="Rectangle 15"/>
              <p:cNvSpPr>
                <a:spLocks noChangeArrowheads="1"/>
              </p:cNvSpPr>
              <p:nvPr/>
            </p:nvSpPr>
            <p:spPr bwMode="auto">
              <a:xfrm>
                <a:off x="506" y="602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83" name="Picture 8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84" name="Rectangle 19"/>
              <p:cNvSpPr>
                <a:spLocks noChangeArrowheads="1"/>
              </p:cNvSpPr>
              <p:nvPr/>
            </p:nvSpPr>
            <p:spPr bwMode="auto">
              <a:xfrm>
                <a:off x="1703" y="637"/>
                <a:ext cx="225" cy="22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85" name="Picture 91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6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86" name="Rectangle 23"/>
              <p:cNvSpPr>
                <a:spLocks noChangeArrowheads="1"/>
              </p:cNvSpPr>
              <p:nvPr/>
            </p:nvSpPr>
            <p:spPr bwMode="auto">
              <a:xfrm>
                <a:off x="2843" y="605"/>
                <a:ext cx="222" cy="22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87" name="Picture 93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88" name="Rectangle 27"/>
              <p:cNvSpPr>
                <a:spLocks noChangeArrowheads="1"/>
              </p:cNvSpPr>
              <p:nvPr/>
            </p:nvSpPr>
            <p:spPr bwMode="auto">
              <a:xfrm>
                <a:off x="4051" y="632"/>
                <a:ext cx="220" cy="223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89" name="Picture 95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5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90" name="Rectangle 33"/>
              <p:cNvSpPr>
                <a:spLocks noChangeArrowheads="1"/>
              </p:cNvSpPr>
              <p:nvPr/>
            </p:nvSpPr>
            <p:spPr bwMode="auto">
              <a:xfrm>
                <a:off x="6285" y="617"/>
                <a:ext cx="260" cy="238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91" name="Picture 97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" y="0"/>
                <a:ext cx="1135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92" name="Rectangle 35"/>
              <p:cNvSpPr>
                <a:spLocks noChangeArrowheads="1"/>
              </p:cNvSpPr>
              <p:nvPr/>
            </p:nvSpPr>
            <p:spPr bwMode="auto">
              <a:xfrm>
                <a:off x="5143" y="637"/>
                <a:ext cx="247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93" name="Picture 99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94" name="Rectangle 18"/>
              <p:cNvSpPr>
                <a:spLocks noChangeArrowheads="1"/>
              </p:cNvSpPr>
              <p:nvPr/>
            </p:nvSpPr>
            <p:spPr bwMode="auto">
              <a:xfrm>
                <a:off x="7510" y="647"/>
                <a:ext cx="200" cy="19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95" name="Picture 101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96" name="Rectangle 21"/>
              <p:cNvSpPr>
                <a:spLocks noChangeArrowheads="1"/>
              </p:cNvSpPr>
              <p:nvPr/>
            </p:nvSpPr>
            <p:spPr bwMode="auto">
              <a:xfrm>
                <a:off x="8640" y="602"/>
                <a:ext cx="205" cy="21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97" name="Picture 103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" y="0"/>
                <a:ext cx="1132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198" name="Rectangle 24"/>
              <p:cNvSpPr>
                <a:spLocks noChangeArrowheads="1"/>
              </p:cNvSpPr>
              <p:nvPr/>
            </p:nvSpPr>
            <p:spPr bwMode="auto">
              <a:xfrm>
                <a:off x="9805" y="647"/>
                <a:ext cx="182" cy="18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199" name="Picture 105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5" y="0"/>
                <a:ext cx="1135" cy="1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00" name="Rectangle 27"/>
              <p:cNvSpPr>
                <a:spLocks noChangeArrowheads="1"/>
              </p:cNvSpPr>
              <p:nvPr/>
            </p:nvSpPr>
            <p:spPr bwMode="auto">
              <a:xfrm>
                <a:off x="10938" y="637"/>
                <a:ext cx="207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201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Creating a chain ensemble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50202" name="Text Box 110"/>
          <p:cNvSpPr txBox="1">
            <a:spLocks noChangeArrowheads="1"/>
          </p:cNvSpPr>
          <p:nvPr/>
        </p:nvSpPr>
        <p:spPr bwMode="auto">
          <a:xfrm>
            <a:off x="-171450" y="6064250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Learn final image-level SVM ranker [Parikh &amp; Grauman 2011]</a:t>
            </a:r>
          </a:p>
        </p:txBody>
      </p:sp>
      <p:grpSp>
        <p:nvGrpSpPr>
          <p:cNvPr id="50203" name="Group 87"/>
          <p:cNvGrpSpPr>
            <a:grpSpLocks/>
          </p:cNvGrpSpPr>
          <p:nvPr/>
        </p:nvGrpSpPr>
        <p:grpSpPr bwMode="auto">
          <a:xfrm>
            <a:off x="4562475" y="2454275"/>
            <a:ext cx="1077913" cy="1746250"/>
            <a:chOff x="0" y="0"/>
            <a:chExt cx="1698" cy="2750"/>
          </a:xfrm>
        </p:grpSpPr>
        <p:sp>
          <p:nvSpPr>
            <p:cNvPr id="50204" name="AutoShape 82"/>
            <p:cNvSpPr>
              <a:spLocks/>
            </p:cNvSpPr>
            <p:nvPr/>
          </p:nvSpPr>
          <p:spPr bwMode="auto">
            <a:xfrm>
              <a:off x="773" y="0"/>
              <a:ext cx="120" cy="2750"/>
            </a:xfrm>
            <a:prstGeom prst="leftBracket">
              <a:avLst>
                <a:gd name="adj" fmla="val 190972"/>
              </a:avLst>
            </a:prstGeom>
            <a:noFill/>
            <a:ln w="38100" cmpd="sng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50205" name="AutoShape 83"/>
            <p:cNvSpPr>
              <a:spLocks/>
            </p:cNvSpPr>
            <p:nvPr/>
          </p:nvSpPr>
          <p:spPr bwMode="auto">
            <a:xfrm flipH="1">
              <a:off x="1580" y="0"/>
              <a:ext cx="118" cy="2750"/>
            </a:xfrm>
            <a:prstGeom prst="leftBracket">
              <a:avLst>
                <a:gd name="adj" fmla="val 192591"/>
              </a:avLst>
            </a:prstGeom>
            <a:noFill/>
            <a:ln w="38100" cmpd="sng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pic>
          <p:nvPicPr>
            <p:cNvPr id="50206" name="Picture 9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3"/>
              <a:ext cx="658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0207" name="Picture 91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53" t="49426" r="38306" b="30273"/>
            <a:stretch>
              <a:fillRect/>
            </a:stretch>
          </p:blipFill>
          <p:spPr bwMode="auto">
            <a:xfrm>
              <a:off x="953" y="130"/>
              <a:ext cx="565" cy="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0208" name="Picture 92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5" t="55870" r="46072" b="22595"/>
            <a:stretch>
              <a:fillRect/>
            </a:stretch>
          </p:blipFill>
          <p:spPr bwMode="auto">
            <a:xfrm>
              <a:off x="953" y="2023"/>
              <a:ext cx="565" cy="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0209" name="Picture 93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51" t="55516" r="29303" b="23302"/>
            <a:stretch>
              <a:fillRect/>
            </a:stretch>
          </p:blipFill>
          <p:spPr bwMode="auto">
            <a:xfrm>
              <a:off x="953" y="1075"/>
              <a:ext cx="565" cy="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50210" name="Group 94"/>
          <p:cNvGrpSpPr>
            <a:grpSpLocks/>
          </p:cNvGrpSpPr>
          <p:nvPr/>
        </p:nvGrpSpPr>
        <p:grpSpPr bwMode="auto">
          <a:xfrm>
            <a:off x="1530350" y="5184775"/>
            <a:ext cx="6605588" cy="609600"/>
            <a:chOff x="0" y="0"/>
            <a:chExt cx="9510" cy="960"/>
          </a:xfrm>
        </p:grpSpPr>
        <p:pic>
          <p:nvPicPr>
            <p:cNvPr id="50211" name="Picture 9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7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212" name="Text Box 110"/>
            <p:cNvSpPr txBox="1">
              <a:spLocks noChangeArrowheads="1"/>
            </p:cNvSpPr>
            <p:nvPr/>
          </p:nvSpPr>
          <p:spPr bwMode="auto">
            <a:xfrm>
              <a:off x="505" y="120"/>
              <a:ext cx="9005" cy="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: Dense SIFT or Pool5 activation of AlexNet</a:t>
              </a:r>
            </a:p>
          </p:txBody>
        </p:sp>
      </p:grpSp>
      <p:grpSp>
        <p:nvGrpSpPr>
          <p:cNvPr id="50213" name="Group 37"/>
          <p:cNvGrpSpPr>
            <a:grpSpLocks/>
          </p:cNvGrpSpPr>
          <p:nvPr/>
        </p:nvGrpSpPr>
        <p:grpSpPr bwMode="auto">
          <a:xfrm>
            <a:off x="490538" y="1600200"/>
            <a:ext cx="8169275" cy="933450"/>
            <a:chOff x="0" y="0"/>
            <a:chExt cx="12864" cy="1468"/>
          </a:xfrm>
        </p:grpSpPr>
        <p:sp>
          <p:nvSpPr>
            <p:cNvPr id="50214" name="Rectangle 38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50215" name="Group 39"/>
            <p:cNvGrpSpPr>
              <a:grpSpLocks/>
            </p:cNvGrpSpPr>
            <p:nvPr/>
          </p:nvGrpSpPr>
          <p:grpSpPr bwMode="auto">
            <a:xfrm>
              <a:off x="1254" y="168"/>
              <a:ext cx="11508" cy="1132"/>
              <a:chOff x="0" y="0"/>
              <a:chExt cx="11508" cy="1132"/>
            </a:xfrm>
          </p:grpSpPr>
          <p:grpSp>
            <p:nvGrpSpPr>
              <p:cNvPr id="50216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1131" cy="1132"/>
                <a:chOff x="0" y="0"/>
                <a:chExt cx="1132" cy="1132"/>
              </a:xfrm>
            </p:grpSpPr>
            <p:pic>
              <p:nvPicPr>
                <p:cNvPr id="50217" name="Picture 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1"/>
                  <a:ext cx="1131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18" name="Rectangle 15"/>
                <p:cNvSpPr>
                  <a:spLocks noChangeArrowheads="1"/>
                </p:cNvSpPr>
                <p:nvPr/>
              </p:nvSpPr>
              <p:spPr bwMode="auto">
                <a:xfrm>
                  <a:off x="411" y="521"/>
                  <a:ext cx="280" cy="272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19" name="Group 11"/>
              <p:cNvGrpSpPr>
                <a:grpSpLocks/>
              </p:cNvGrpSpPr>
              <p:nvPr/>
            </p:nvGrpSpPr>
            <p:grpSpPr bwMode="auto">
              <a:xfrm>
                <a:off x="1152" y="0"/>
                <a:ext cx="1132" cy="1132"/>
                <a:chOff x="0" y="0"/>
                <a:chExt cx="1132" cy="1132"/>
              </a:xfrm>
            </p:grpSpPr>
            <p:pic>
              <p:nvPicPr>
                <p:cNvPr id="50220" name="Picture 12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21" name="Rectangle 19"/>
                <p:cNvSpPr>
                  <a:spLocks noChangeArrowheads="1"/>
                </p:cNvSpPr>
                <p:nvPr/>
              </p:nvSpPr>
              <p:spPr bwMode="auto">
                <a:xfrm>
                  <a:off x="451" y="578"/>
                  <a:ext cx="252" cy="252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22" name="Group 14"/>
              <p:cNvGrpSpPr>
                <a:grpSpLocks/>
              </p:cNvGrpSpPr>
              <p:nvPr/>
            </p:nvGrpSpPr>
            <p:grpSpPr bwMode="auto">
              <a:xfrm>
                <a:off x="2305" y="0"/>
                <a:ext cx="1132" cy="1132"/>
                <a:chOff x="0" y="0"/>
                <a:chExt cx="1132" cy="1132"/>
              </a:xfrm>
            </p:grpSpPr>
            <p:pic>
              <p:nvPicPr>
                <p:cNvPr id="50223" name="Picture 15"/>
                <p:cNvPicPr>
                  <a:picLocks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24" name="Rectangle 23"/>
                <p:cNvSpPr>
                  <a:spLocks noChangeArrowheads="1"/>
                </p:cNvSpPr>
                <p:nvPr/>
              </p:nvSpPr>
              <p:spPr bwMode="auto">
                <a:xfrm>
                  <a:off x="451" y="546"/>
                  <a:ext cx="237" cy="242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25" name="Group 17"/>
              <p:cNvGrpSpPr>
                <a:grpSpLocks/>
              </p:cNvGrpSpPr>
              <p:nvPr/>
            </p:nvGrpSpPr>
            <p:grpSpPr bwMode="auto">
              <a:xfrm>
                <a:off x="3458" y="0"/>
                <a:ext cx="1132" cy="1132"/>
                <a:chOff x="0" y="0"/>
                <a:chExt cx="1132" cy="1132"/>
              </a:xfrm>
            </p:grpSpPr>
            <p:pic>
              <p:nvPicPr>
                <p:cNvPr id="50226" name="Picture 18"/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27" name="Rectangle 27"/>
                <p:cNvSpPr>
                  <a:spLocks noChangeArrowheads="1"/>
                </p:cNvSpPr>
                <p:nvPr/>
              </p:nvSpPr>
              <p:spPr bwMode="auto">
                <a:xfrm>
                  <a:off x="485" y="559"/>
                  <a:ext cx="257" cy="26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28" name="Group 20"/>
              <p:cNvGrpSpPr>
                <a:grpSpLocks/>
              </p:cNvGrpSpPr>
              <p:nvPr/>
            </p:nvGrpSpPr>
            <p:grpSpPr bwMode="auto">
              <a:xfrm>
                <a:off x="5764" y="0"/>
                <a:ext cx="1132" cy="1132"/>
                <a:chOff x="0" y="0"/>
                <a:chExt cx="1132" cy="1132"/>
              </a:xfrm>
            </p:grpSpPr>
            <p:pic>
              <p:nvPicPr>
                <p:cNvPr id="50229" name="Picture 21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30" name="Rectangle 33"/>
                <p:cNvSpPr>
                  <a:spLocks noChangeArrowheads="1"/>
                </p:cNvSpPr>
                <p:nvPr/>
              </p:nvSpPr>
              <p:spPr bwMode="auto">
                <a:xfrm>
                  <a:off x="444" y="561"/>
                  <a:ext cx="262" cy="237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31" name="Group 23"/>
              <p:cNvGrpSpPr>
                <a:grpSpLocks/>
              </p:cNvGrpSpPr>
              <p:nvPr/>
            </p:nvGrpSpPr>
            <p:grpSpPr bwMode="auto">
              <a:xfrm>
                <a:off x="4611" y="0"/>
                <a:ext cx="1132" cy="1132"/>
                <a:chOff x="0" y="0"/>
                <a:chExt cx="1132" cy="1132"/>
              </a:xfrm>
            </p:grpSpPr>
            <p:pic>
              <p:nvPicPr>
                <p:cNvPr id="50232" name="Picture 24"/>
                <p:cNvPicPr>
                  <a:picLocks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33" name="Rectangle 35"/>
                <p:cNvSpPr>
                  <a:spLocks noChangeArrowheads="1"/>
                </p:cNvSpPr>
                <p:nvPr/>
              </p:nvSpPr>
              <p:spPr bwMode="auto">
                <a:xfrm>
                  <a:off x="420" y="586"/>
                  <a:ext cx="262" cy="24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34" name="Group 26"/>
              <p:cNvGrpSpPr>
                <a:grpSpLocks/>
              </p:cNvGrpSpPr>
              <p:nvPr/>
            </p:nvGrpSpPr>
            <p:grpSpPr bwMode="auto">
              <a:xfrm>
                <a:off x="6917" y="0"/>
                <a:ext cx="1132" cy="1132"/>
                <a:chOff x="0" y="0"/>
                <a:chExt cx="1132" cy="1132"/>
              </a:xfrm>
            </p:grpSpPr>
            <p:pic>
              <p:nvPicPr>
                <p:cNvPr id="50235" name="Picture 27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1"/>
                  <a:ext cx="1130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36" name="Rectangle 18"/>
                <p:cNvSpPr>
                  <a:spLocks noChangeArrowheads="1"/>
                </p:cNvSpPr>
                <p:nvPr/>
              </p:nvSpPr>
              <p:spPr bwMode="auto">
                <a:xfrm>
                  <a:off x="508" y="601"/>
                  <a:ext cx="210" cy="210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37" name="Group 29"/>
              <p:cNvGrpSpPr>
                <a:grpSpLocks/>
              </p:cNvGrpSpPr>
              <p:nvPr/>
            </p:nvGrpSpPr>
            <p:grpSpPr bwMode="auto">
              <a:xfrm>
                <a:off x="8070" y="0"/>
                <a:ext cx="1132" cy="1132"/>
                <a:chOff x="0" y="0"/>
                <a:chExt cx="1132" cy="1132"/>
              </a:xfrm>
            </p:grpSpPr>
            <p:pic>
              <p:nvPicPr>
                <p:cNvPr id="50238" name="Picture 30"/>
                <p:cNvPicPr>
                  <a:picLocks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39" name="Rectangle 21"/>
                <p:cNvSpPr>
                  <a:spLocks noChangeArrowheads="1"/>
                </p:cNvSpPr>
                <p:nvPr/>
              </p:nvSpPr>
              <p:spPr bwMode="auto">
                <a:xfrm>
                  <a:off x="480" y="556"/>
                  <a:ext cx="207" cy="215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40" name="Group 32"/>
              <p:cNvGrpSpPr>
                <a:grpSpLocks/>
              </p:cNvGrpSpPr>
              <p:nvPr/>
            </p:nvGrpSpPr>
            <p:grpSpPr bwMode="auto">
              <a:xfrm>
                <a:off x="9223" y="0"/>
                <a:ext cx="1132" cy="1132"/>
                <a:chOff x="0" y="0"/>
                <a:chExt cx="1132" cy="1132"/>
              </a:xfrm>
            </p:grpSpPr>
            <p:pic>
              <p:nvPicPr>
                <p:cNvPr id="50241" name="Picture 33"/>
                <p:cNvPicPr>
                  <a:picLocks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42" name="Rectangle 24"/>
                <p:cNvSpPr>
                  <a:spLocks noChangeArrowheads="1"/>
                </p:cNvSpPr>
                <p:nvPr/>
              </p:nvSpPr>
              <p:spPr bwMode="auto">
                <a:xfrm>
                  <a:off x="510" y="588"/>
                  <a:ext cx="220" cy="222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243" name="Group 35"/>
              <p:cNvGrpSpPr>
                <a:grpSpLocks/>
              </p:cNvGrpSpPr>
              <p:nvPr/>
            </p:nvGrpSpPr>
            <p:grpSpPr bwMode="auto">
              <a:xfrm>
                <a:off x="10376" y="0"/>
                <a:ext cx="1132" cy="1132"/>
                <a:chOff x="0" y="0"/>
                <a:chExt cx="1132" cy="1132"/>
              </a:xfrm>
            </p:grpSpPr>
            <p:pic>
              <p:nvPicPr>
                <p:cNvPr id="50244" name="Picture 36"/>
                <p:cNvPicPr>
                  <a:picLocks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-1"/>
                  <a:ext cx="1132" cy="1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>
                            <a:alpha val="73000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245" name="Rectangle 27"/>
                <p:cNvSpPr>
                  <a:spLocks noChangeArrowheads="1"/>
                </p:cNvSpPr>
                <p:nvPr/>
              </p:nvSpPr>
              <p:spPr bwMode="auto">
                <a:xfrm>
                  <a:off x="469" y="571"/>
                  <a:ext cx="207" cy="207"/>
                </a:xfrm>
                <a:prstGeom prst="rect">
                  <a:avLst/>
                </a:prstGeom>
                <a:noFill/>
                <a:ln w="25400" cmpd="sng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>
                            <a:alpha val="73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0170" tIns="46990" rIns="90170" bIns="4699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 sz="1800"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0246" name="Group 70"/>
          <p:cNvGrpSpPr>
            <a:grpSpLocks/>
          </p:cNvGrpSpPr>
          <p:nvPr/>
        </p:nvGrpSpPr>
        <p:grpSpPr bwMode="auto">
          <a:xfrm>
            <a:off x="490538" y="4057650"/>
            <a:ext cx="8169275" cy="933450"/>
            <a:chOff x="0" y="0"/>
            <a:chExt cx="12864" cy="1468"/>
          </a:xfrm>
        </p:grpSpPr>
        <p:sp>
          <p:nvSpPr>
            <p:cNvPr id="50247" name="Rectangle 71"/>
            <p:cNvSpPr>
              <a:spLocks noChangeArrowheads="1"/>
            </p:cNvSpPr>
            <p:nvPr/>
          </p:nvSpPr>
          <p:spPr bwMode="auto">
            <a:xfrm>
              <a:off x="0" y="0"/>
              <a:ext cx="12864" cy="146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50248" name="Group 72"/>
            <p:cNvGrpSpPr>
              <a:grpSpLocks/>
            </p:cNvGrpSpPr>
            <p:nvPr/>
          </p:nvGrpSpPr>
          <p:grpSpPr bwMode="auto">
            <a:xfrm>
              <a:off x="1254" y="167"/>
              <a:ext cx="11510" cy="1134"/>
              <a:chOff x="0" y="0"/>
              <a:chExt cx="11510" cy="1134"/>
            </a:xfrm>
          </p:grpSpPr>
          <p:pic>
            <p:nvPicPr>
              <p:cNvPr id="50249" name="Picture 64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130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50" name="Rectangle 15"/>
              <p:cNvSpPr>
                <a:spLocks noChangeArrowheads="1"/>
              </p:cNvSpPr>
              <p:nvPr/>
            </p:nvSpPr>
            <p:spPr bwMode="auto">
              <a:xfrm>
                <a:off x="316" y="577"/>
                <a:ext cx="245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51" name="Picture 6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52" name="Rectangle 19"/>
              <p:cNvSpPr>
                <a:spLocks noChangeArrowheads="1"/>
              </p:cNvSpPr>
              <p:nvPr/>
            </p:nvSpPr>
            <p:spPr bwMode="auto">
              <a:xfrm>
                <a:off x="1546" y="629"/>
                <a:ext cx="225" cy="22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53" name="Picture 68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6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54" name="Rectangle 23"/>
              <p:cNvSpPr>
                <a:spLocks noChangeArrowheads="1"/>
              </p:cNvSpPr>
              <p:nvPr/>
            </p:nvSpPr>
            <p:spPr bwMode="auto">
              <a:xfrm>
                <a:off x="2678" y="602"/>
                <a:ext cx="222" cy="225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55" name="Picture 7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56" name="Rectangle 27"/>
              <p:cNvSpPr>
                <a:spLocks noChangeArrowheads="1"/>
              </p:cNvSpPr>
              <p:nvPr/>
            </p:nvSpPr>
            <p:spPr bwMode="auto">
              <a:xfrm>
                <a:off x="3881" y="632"/>
                <a:ext cx="250" cy="25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57" name="Picture 72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5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58" name="Rectangle 33"/>
              <p:cNvSpPr>
                <a:spLocks noChangeArrowheads="1"/>
              </p:cNvSpPr>
              <p:nvPr/>
            </p:nvSpPr>
            <p:spPr bwMode="auto">
              <a:xfrm>
                <a:off x="6105" y="602"/>
                <a:ext cx="260" cy="23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59" name="Picture 74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" y="0"/>
                <a:ext cx="1135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60" name="Rectangle 35"/>
              <p:cNvSpPr>
                <a:spLocks noChangeArrowheads="1"/>
              </p:cNvSpPr>
              <p:nvPr/>
            </p:nvSpPr>
            <p:spPr bwMode="auto">
              <a:xfrm>
                <a:off x="4936" y="637"/>
                <a:ext cx="247" cy="24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61" name="Picture 7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8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62" name="Rectangle 18"/>
              <p:cNvSpPr>
                <a:spLocks noChangeArrowheads="1"/>
              </p:cNvSpPr>
              <p:nvPr/>
            </p:nvSpPr>
            <p:spPr bwMode="auto">
              <a:xfrm>
                <a:off x="7355" y="637"/>
                <a:ext cx="210" cy="207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63" name="Picture 78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0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64" name="Rectangle 21"/>
              <p:cNvSpPr>
                <a:spLocks noChangeArrowheads="1"/>
              </p:cNvSpPr>
              <p:nvPr/>
            </p:nvSpPr>
            <p:spPr bwMode="auto">
              <a:xfrm>
                <a:off x="8470" y="604"/>
                <a:ext cx="207" cy="212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65" name="Picture 80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3" y="0"/>
                <a:ext cx="1132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66" name="Rectangle 24"/>
              <p:cNvSpPr>
                <a:spLocks noChangeArrowheads="1"/>
              </p:cNvSpPr>
              <p:nvPr/>
            </p:nvSpPr>
            <p:spPr bwMode="auto">
              <a:xfrm>
                <a:off x="9655" y="632"/>
                <a:ext cx="217" cy="222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50267" name="Picture 82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5" y="0"/>
                <a:ext cx="1135" cy="1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50268" name="Rectangle 27"/>
              <p:cNvSpPr>
                <a:spLocks noChangeArrowheads="1"/>
              </p:cNvSpPr>
              <p:nvPr/>
            </p:nvSpPr>
            <p:spPr bwMode="auto">
              <a:xfrm>
                <a:off x="10765" y="629"/>
                <a:ext cx="207" cy="210"/>
              </a:xfrm>
              <a:prstGeom prst="rect">
                <a:avLst/>
              </a:prstGeom>
              <a:noFill/>
              <a:ln w="254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269" name="Rectangle 2"/>
          <p:cNvSpPr>
            <a:spLocks noChangeArrowheads="1"/>
          </p:cNvSpPr>
          <p:nvPr/>
        </p:nvSpPr>
        <p:spPr bwMode="auto">
          <a:xfrm>
            <a:off x="454025" y="1492250"/>
            <a:ext cx="922338" cy="3692525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50270" name="Group 5"/>
          <p:cNvGrpSpPr>
            <a:grpSpLocks/>
          </p:cNvGrpSpPr>
          <p:nvPr/>
        </p:nvGrpSpPr>
        <p:grpSpPr bwMode="auto">
          <a:xfrm>
            <a:off x="555625" y="1708150"/>
            <a:ext cx="717550" cy="717550"/>
            <a:chOff x="0" y="0"/>
            <a:chExt cx="1132" cy="1132"/>
          </a:xfrm>
        </p:grpSpPr>
        <p:pic>
          <p:nvPicPr>
            <p:cNvPr id="50271" name="Picture 6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32" cy="1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272" name="Rectangle 11"/>
            <p:cNvSpPr>
              <a:spLocks noChangeArrowheads="1"/>
            </p:cNvSpPr>
            <p:nvPr/>
          </p:nvSpPr>
          <p:spPr bwMode="auto">
            <a:xfrm>
              <a:off x="458" y="558"/>
              <a:ext cx="240" cy="245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50273" name="Group 97"/>
          <p:cNvGrpSpPr>
            <a:grpSpLocks/>
          </p:cNvGrpSpPr>
          <p:nvPr/>
        </p:nvGrpSpPr>
        <p:grpSpPr bwMode="auto">
          <a:xfrm>
            <a:off x="555625" y="4164013"/>
            <a:ext cx="717550" cy="720725"/>
            <a:chOff x="0" y="0"/>
            <a:chExt cx="1132" cy="1134"/>
          </a:xfrm>
        </p:grpSpPr>
        <p:pic>
          <p:nvPicPr>
            <p:cNvPr id="50274" name="Picture 62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32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275" name="Rectangle 11"/>
            <p:cNvSpPr>
              <a:spLocks noChangeArrowheads="1"/>
            </p:cNvSpPr>
            <p:nvPr/>
          </p:nvSpPr>
          <p:spPr bwMode="auto">
            <a:xfrm>
              <a:off x="371" y="637"/>
              <a:ext cx="240" cy="245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grpSp>
        <p:nvGrpSpPr>
          <p:cNvPr id="50276" name="Group 100"/>
          <p:cNvGrpSpPr>
            <a:grpSpLocks/>
          </p:cNvGrpSpPr>
          <p:nvPr/>
        </p:nvGrpSpPr>
        <p:grpSpPr bwMode="auto">
          <a:xfrm>
            <a:off x="555625" y="2927350"/>
            <a:ext cx="717550" cy="720725"/>
            <a:chOff x="0" y="0"/>
            <a:chExt cx="1132" cy="1134"/>
          </a:xfrm>
        </p:grpSpPr>
        <p:pic>
          <p:nvPicPr>
            <p:cNvPr id="50277" name="Picture 85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32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0278" name="Rectangle 11"/>
            <p:cNvSpPr>
              <a:spLocks noChangeArrowheads="1"/>
            </p:cNvSpPr>
            <p:nvPr/>
          </p:nvSpPr>
          <p:spPr bwMode="auto">
            <a:xfrm>
              <a:off x="563" y="637"/>
              <a:ext cx="240" cy="245"/>
            </a:xfrm>
            <a:prstGeom prst="rect">
              <a:avLst/>
            </a:prstGeom>
            <a:noFill/>
            <a:ln w="254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38611 0.000000 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502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0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38611 0.000000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502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7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38681 0.000000 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502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0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38264 0.000000 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502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40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2" grpId="0" bldLvl="0" autoUpdateAnimBg="0"/>
      <p:bldP spid="50269" grpId="0" bldLvl="0" animBg="1" autoUpdateAnimBg="0"/>
      <p:bldP spid="50269" grpId="1" bldLvl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8400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6000">
                <a:latin typeface="Ubuntu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Relative attribute datasets</a:t>
            </a:r>
          </a:p>
        </p:txBody>
      </p:sp>
      <p:pic>
        <p:nvPicPr>
          <p:cNvPr id="52227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544763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2544763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4521200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4521200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533775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2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2544763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3" name="Picture 9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3533775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4" name="Picture 10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3533775"/>
            <a:ext cx="971550" cy="9715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52235" name="Text Box 77"/>
          <p:cNvSpPr txBox="1">
            <a:spLocks noChangeArrowheads="1"/>
          </p:cNvSpPr>
          <p:nvPr/>
        </p:nvSpPr>
        <p:spPr bwMode="auto">
          <a:xfrm>
            <a:off x="-95250" y="5654675"/>
            <a:ext cx="4400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Visible teeth, Eyes open, Dark hair, Smile, Good looking...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256012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256012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56012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353167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40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450322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353167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4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451592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2243" name="Picture 1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531675"/>
            <a:ext cx="1295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52244" name="Text Box 77"/>
          <p:cNvSpPr txBox="1">
            <a:spLocks noChangeArrowheads="1"/>
          </p:cNvSpPr>
          <p:nvPr/>
        </p:nvSpPr>
        <p:spPr bwMode="auto">
          <a:xfrm>
            <a:off x="4889500" y="5651500"/>
            <a:ext cx="3981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Pointy, Open, Sporty, Comfort</a:t>
            </a:r>
          </a:p>
        </p:txBody>
      </p:sp>
      <p:sp>
        <p:nvSpPr>
          <p:cNvPr id="52245" name="Text Box 77"/>
          <p:cNvSpPr txBox="1">
            <a:spLocks noChangeArrowheads="1"/>
          </p:cNvSpPr>
          <p:nvPr/>
        </p:nvSpPr>
        <p:spPr bwMode="auto">
          <a:xfrm>
            <a:off x="-30163" y="1714500"/>
            <a:ext cx="4216401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LFW-10 (2k images)</a:t>
            </a:r>
          </a:p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[Sandeep et al., CVPR 2014]</a:t>
            </a:r>
          </a:p>
        </p:txBody>
      </p:sp>
      <p:sp>
        <p:nvSpPr>
          <p:cNvPr id="52246" name="Text Box 77"/>
          <p:cNvSpPr txBox="1">
            <a:spLocks noChangeArrowheads="1"/>
          </p:cNvSpPr>
          <p:nvPr/>
        </p:nvSpPr>
        <p:spPr bwMode="auto">
          <a:xfrm>
            <a:off x="4619625" y="1696525"/>
            <a:ext cx="45751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UTZappos50k (50k images)</a:t>
            </a:r>
          </a:p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[Yu &amp; </a:t>
            </a:r>
            <a:r>
              <a:rPr lang="en-US" altLang="en-US" dirty="0" err="1">
                <a:latin typeface="Ubuntu" charset="0"/>
                <a:cs typeface="Arial" panose="020B0604020202020204" pitchFamily="34" charset="0"/>
              </a:rPr>
              <a:t>Grauman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, CVPR 2014]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53251" name="Text Box 77"/>
          <p:cNvSpPr txBox="1">
            <a:spLocks noChangeArrowheads="1"/>
          </p:cNvSpPr>
          <p:nvPr/>
        </p:nvSpPr>
        <p:spPr bwMode="auto">
          <a:xfrm>
            <a:off x="3290888" y="5468938"/>
            <a:ext cx="2566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pic>
        <p:nvPicPr>
          <p:cNvPr id="5325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743075"/>
            <a:ext cx="36004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53253" name="Text Box 77"/>
          <p:cNvSpPr txBox="1">
            <a:spLocks noChangeArrowheads="1"/>
          </p:cNvSpPr>
          <p:nvPr/>
        </p:nvSpPr>
        <p:spPr bwMode="auto">
          <a:xfrm>
            <a:off x="981075" y="5965825"/>
            <a:ext cx="718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Fire detectors from top-ranked visual chains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55299" name="Picture 3" descr="box_132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743075"/>
            <a:ext cx="359886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5300" name="Picture 4" descr="heat_132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743075"/>
            <a:ext cx="35988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77"/>
          <p:cNvSpPr txBox="1">
            <a:spLocks noChangeArrowheads="1"/>
          </p:cNvSpPr>
          <p:nvPr/>
        </p:nvSpPr>
        <p:spPr bwMode="auto">
          <a:xfrm>
            <a:off x="3290888" y="5468938"/>
            <a:ext cx="2566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sp>
        <p:nvSpPr>
          <p:cNvPr id="55302" name="Text Box 77"/>
          <p:cNvSpPr txBox="1">
            <a:spLocks noChangeArrowheads="1"/>
          </p:cNvSpPr>
          <p:nvPr/>
        </p:nvSpPr>
        <p:spPr bwMode="auto">
          <a:xfrm>
            <a:off x="981075" y="5965825"/>
            <a:ext cx="718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Fire detectors from top-ranked visual chains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573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4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5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57352" name="Group 8"/>
          <p:cNvGrpSpPr>
            <a:grpSpLocks/>
          </p:cNvGrpSpPr>
          <p:nvPr/>
        </p:nvGrpSpPr>
        <p:grpSpPr bwMode="auto">
          <a:xfrm>
            <a:off x="161925" y="1352550"/>
            <a:ext cx="8820150" cy="841375"/>
            <a:chOff x="0" y="0"/>
            <a:chExt cx="11773" cy="1326"/>
          </a:xfrm>
        </p:grpSpPr>
        <p:sp>
          <p:nvSpPr>
            <p:cNvPr id="57353" name="Arrow 263"/>
            <p:cNvSpPr>
              <a:spLocks noChangeShapeType="1"/>
            </p:cNvSpPr>
            <p:nvPr/>
          </p:nvSpPr>
          <p:spPr bwMode="auto">
            <a:xfrm>
              <a:off x="174" y="650"/>
              <a:ext cx="11411" cy="3"/>
            </a:xfrm>
            <a:prstGeom prst="line">
              <a:avLst/>
            </a:prstGeom>
            <a:noFill/>
            <a:ln w="4445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0" y="0"/>
              <a:ext cx="6505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Predicted Attribute Strength</a:t>
              </a:r>
            </a:p>
          </p:txBody>
        </p:sp>
        <p:sp>
          <p:nvSpPr>
            <p:cNvPr id="57355" name="Text Box 11"/>
            <p:cNvSpPr txBox="1">
              <a:spLocks noChangeArrowheads="1"/>
            </p:cNvSpPr>
            <p:nvPr/>
          </p:nvSpPr>
          <p:spPr bwMode="auto">
            <a:xfrm>
              <a:off x="21" y="751"/>
              <a:ext cx="3719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57356" name="Text Box 12"/>
            <p:cNvSpPr txBox="1">
              <a:spLocks noChangeArrowheads="1"/>
            </p:cNvSpPr>
            <p:nvPr/>
          </p:nvSpPr>
          <p:spPr bwMode="auto">
            <a:xfrm>
              <a:off x="10374" y="753"/>
              <a:ext cx="1399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Weak</a:t>
              </a:r>
            </a:p>
          </p:txBody>
        </p:sp>
      </p:grp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700713" y="4289425"/>
            <a:ext cx="2305050" cy="1185863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57358" name="Text Box 77"/>
          <p:cNvSpPr txBox="1">
            <a:spLocks noChangeArrowheads="1"/>
          </p:cNvSpPr>
          <p:nvPr/>
        </p:nvSpPr>
        <p:spPr bwMode="auto">
          <a:xfrm>
            <a:off x="2317750" y="5437188"/>
            <a:ext cx="4513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[Parikh &amp; Grauman 2011]</a:t>
            </a:r>
            <a:endParaRPr lang="en-US" altLang="en-US" sz="3200">
              <a:cs typeface="Arial" panose="020B0604020202020204" pitchFamily="34" charset="0"/>
            </a:endParaRPr>
          </a:p>
        </p:txBody>
      </p:sp>
      <p:sp>
        <p:nvSpPr>
          <p:cNvPr id="57359" name="Text Box 77"/>
          <p:cNvSpPr txBox="1">
            <a:spLocks noChangeArrowheads="1"/>
          </p:cNvSpPr>
          <p:nvPr/>
        </p:nvSpPr>
        <p:spPr bwMode="auto">
          <a:xfrm>
            <a:off x="2830513" y="3336925"/>
            <a:ext cx="348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Ours</a:t>
            </a:r>
            <a:endParaRPr lang="en-US" altLang="en-US" sz="3200">
              <a:cs typeface="Arial" panose="020B0604020202020204" pitchFamily="34" charset="0"/>
            </a:endParaRPr>
          </a:p>
        </p:txBody>
      </p:sp>
      <p:pic>
        <p:nvPicPr>
          <p:cNvPr id="57360" name="Picture 16" descr="heat_116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1" name="Picture 17" descr="heat_117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2" name="Picture 18" descr="heat_13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3" name="Picture 19" descr="heat_170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4" name="Picture 20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5" name="Picture 2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6" name="Picture 2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7" name="Picture 2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9818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8" name="Picture 25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69" name="Picture 26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0" name="Picture 27" descr="heat_116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1" name="Picture 28" descr="heat_117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2" name="Picture 29" descr="heat_13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3" name="Picture 30" descr="heat_170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4" name="Picture 3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5" name="Picture 3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6" name="Picture 3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7" name="Picture 34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257425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7378" name="Picture 3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34975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98750 0.00000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737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4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98889 0.000000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5737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1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98611 0.000000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5737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7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99028 0.000000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5737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7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498611 0.000000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57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498958 0.000000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06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7" grpId="0" bldLvl="0" animBg="1" autoUpdateAnimBg="0"/>
      <p:bldP spid="57358" grpId="0" bldLvl="0" autoUpdateAnimBg="0"/>
      <p:bldP spid="57359" grpId="0" bldLvl="0" autoUpdateAnimBg="0"/>
      <p:bldP spid="57359" grpId="1" bldLvl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-79375" y="471488"/>
            <a:ext cx="935672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 (LFW10)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59395" name="Text Box 77"/>
          <p:cNvSpPr txBox="1">
            <a:spLocks noChangeArrowheads="1"/>
          </p:cNvSpPr>
          <p:nvPr/>
        </p:nvSpPr>
        <p:spPr bwMode="auto">
          <a:xfrm>
            <a:off x="-168275" y="2608263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Smile</a:t>
            </a:r>
          </a:p>
        </p:txBody>
      </p:sp>
      <p:sp>
        <p:nvSpPr>
          <p:cNvPr id="59396" name="Text Box 77"/>
          <p:cNvSpPr txBox="1">
            <a:spLocks noChangeArrowheads="1"/>
          </p:cNvSpPr>
          <p:nvPr/>
        </p:nvSpPr>
        <p:spPr bwMode="auto">
          <a:xfrm>
            <a:off x="-168275" y="3530600"/>
            <a:ext cx="1655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Visible</a:t>
            </a:r>
          </a:p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teeth</a:t>
            </a:r>
          </a:p>
        </p:txBody>
      </p:sp>
      <p:grpSp>
        <p:nvGrpSpPr>
          <p:cNvPr id="59397" name="Group 39"/>
          <p:cNvGrpSpPr>
            <a:grpSpLocks/>
          </p:cNvGrpSpPr>
          <p:nvPr/>
        </p:nvGrpSpPr>
        <p:grpSpPr bwMode="auto">
          <a:xfrm>
            <a:off x="1274763" y="1355725"/>
            <a:ext cx="7829550" cy="841375"/>
            <a:chOff x="0" y="0"/>
            <a:chExt cx="11773" cy="1326"/>
          </a:xfrm>
        </p:grpSpPr>
        <p:sp>
          <p:nvSpPr>
            <p:cNvPr id="59398" name="Arrow 263"/>
            <p:cNvSpPr>
              <a:spLocks noChangeShapeType="1"/>
            </p:cNvSpPr>
            <p:nvPr/>
          </p:nvSpPr>
          <p:spPr bwMode="auto">
            <a:xfrm>
              <a:off x="174" y="650"/>
              <a:ext cx="11410" cy="3"/>
            </a:xfrm>
            <a:prstGeom prst="line">
              <a:avLst/>
            </a:prstGeom>
            <a:noFill/>
            <a:ln w="4445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99" name="Text Box 41"/>
            <p:cNvSpPr txBox="1">
              <a:spLocks noChangeArrowheads="1"/>
            </p:cNvSpPr>
            <p:nvPr/>
          </p:nvSpPr>
          <p:spPr bwMode="auto">
            <a:xfrm>
              <a:off x="0" y="0"/>
              <a:ext cx="6505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Predicted Attribute Strength</a:t>
              </a:r>
            </a:p>
          </p:txBody>
        </p:sp>
        <p:sp>
          <p:nvSpPr>
            <p:cNvPr id="59400" name="Text Box 42"/>
            <p:cNvSpPr txBox="1">
              <a:spLocks noChangeArrowheads="1"/>
            </p:cNvSpPr>
            <p:nvPr/>
          </p:nvSpPr>
          <p:spPr bwMode="auto">
            <a:xfrm>
              <a:off x="21" y="751"/>
              <a:ext cx="3717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59401" name="Text Box 43"/>
            <p:cNvSpPr txBox="1">
              <a:spLocks noChangeArrowheads="1"/>
            </p:cNvSpPr>
            <p:nvPr/>
          </p:nvSpPr>
          <p:spPr bwMode="auto">
            <a:xfrm>
              <a:off x="10374" y="753"/>
              <a:ext cx="1399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Weak</a:t>
              </a:r>
            </a:p>
          </p:txBody>
        </p:sp>
      </p:grpSp>
      <p:pic>
        <p:nvPicPr>
          <p:cNvPr id="59402" name="Picture 58" descr="heat_101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3473450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3" name="Picture 61" descr="heat_110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473450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4" name="Picture 66" descr="heat_144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473450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5" name="Picture 67" descr="heat_15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3473450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6" name="Picture 68" descr="heat_151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3473450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7" name="Picture 69" descr="heat_156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3473450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8" name="Picture 70" descr="heat_179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3473450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09" name="Picture 72" descr="heat_189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3473450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59410" name="Group 18"/>
          <p:cNvGrpSpPr>
            <a:grpSpLocks/>
          </p:cNvGrpSpPr>
          <p:nvPr/>
        </p:nvGrpSpPr>
        <p:grpSpPr bwMode="auto">
          <a:xfrm>
            <a:off x="-168275" y="4578350"/>
            <a:ext cx="9272588" cy="2038350"/>
            <a:chOff x="0" y="0"/>
            <a:chExt cx="14652" cy="3210"/>
          </a:xfrm>
        </p:grpSpPr>
        <p:sp>
          <p:nvSpPr>
            <p:cNvPr id="59411" name="Text Box 77"/>
            <p:cNvSpPr txBox="1">
              <a:spLocks noChangeArrowheads="1"/>
            </p:cNvSpPr>
            <p:nvPr/>
          </p:nvSpPr>
          <p:spPr bwMode="auto">
            <a:xfrm>
              <a:off x="0" y="90"/>
              <a:ext cx="2658" cy="1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Bald </a:t>
              </a:r>
            </a:p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head</a:t>
              </a:r>
            </a:p>
          </p:txBody>
        </p:sp>
        <p:sp>
          <p:nvSpPr>
            <p:cNvPr id="59412" name="Text Box 77"/>
            <p:cNvSpPr txBox="1">
              <a:spLocks noChangeArrowheads="1"/>
            </p:cNvSpPr>
            <p:nvPr/>
          </p:nvSpPr>
          <p:spPr bwMode="auto">
            <a:xfrm>
              <a:off x="0" y="1825"/>
              <a:ext cx="2658" cy="1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Dark</a:t>
              </a:r>
            </a:p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hair</a:t>
              </a:r>
            </a:p>
          </p:txBody>
        </p:sp>
        <p:pic>
          <p:nvPicPr>
            <p:cNvPr id="59413" name="Picture 43" descr="heat_1037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" y="1735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14" name="Picture 44" descr="heat_1113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" y="1735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15" name="Picture 47" descr="heat_1283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" y="1735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16" name="Picture 49" descr="heat_1447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8" y="1735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17" name="Picture 50" descr="heat_1462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" y="1735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18" name="Picture 52" descr="heat_1588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1735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19" name="Picture 53" descr="heat_1641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" y="1735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0" name="Picture 54" descr="heat_1663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8" y="1735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1" name="Picture 13" descr="heat_1028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" y="0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2" name="Picture 14" descr="heat_1191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6" y="0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3" name="Picture 17" descr="heat_1300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" y="0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4" name="Picture 19" descr="heat_1311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0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5" name="Picture 20" descr="heat_1535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" y="0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6" name="Picture 22" descr="heat_1695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" y="0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7" name="Picture 23" descr="heat_1739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8" y="0"/>
              <a:ext cx="1472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428" name="Picture 25" descr="heat_1849"/>
            <p:cNvPicPr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8" y="0"/>
              <a:ext cx="1474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59429" name="Picture 50" descr="heat_116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2368550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0" name="Picture 51" descr="heat_1179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2368550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1" name="Picture 52" descr="heat_132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2368550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2" name="Picture 53" descr="heat_170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368550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3" name="Picture 5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2368550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4" name="Picture 5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368550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5" name="Picture 5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2368550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59436" name="Picture 57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2368550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-79375" y="471488"/>
            <a:ext cx="935672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 (LFW10)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0419" name="Group 39"/>
          <p:cNvGrpSpPr>
            <a:grpSpLocks/>
          </p:cNvGrpSpPr>
          <p:nvPr/>
        </p:nvGrpSpPr>
        <p:grpSpPr bwMode="auto">
          <a:xfrm>
            <a:off x="1274763" y="1355725"/>
            <a:ext cx="7829550" cy="841375"/>
            <a:chOff x="0" y="0"/>
            <a:chExt cx="11773" cy="1326"/>
          </a:xfrm>
        </p:grpSpPr>
        <p:sp>
          <p:nvSpPr>
            <p:cNvPr id="60420" name="Arrow 263"/>
            <p:cNvSpPr>
              <a:spLocks noChangeShapeType="1"/>
            </p:cNvSpPr>
            <p:nvPr/>
          </p:nvSpPr>
          <p:spPr bwMode="auto">
            <a:xfrm>
              <a:off x="174" y="650"/>
              <a:ext cx="11410" cy="3"/>
            </a:xfrm>
            <a:prstGeom prst="line">
              <a:avLst/>
            </a:prstGeom>
            <a:noFill/>
            <a:ln w="4445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1" name="Text Box 41"/>
            <p:cNvSpPr txBox="1">
              <a:spLocks noChangeArrowheads="1"/>
            </p:cNvSpPr>
            <p:nvPr/>
          </p:nvSpPr>
          <p:spPr bwMode="auto">
            <a:xfrm>
              <a:off x="0" y="0"/>
              <a:ext cx="6505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Predicted Attribute Strength</a:t>
              </a:r>
            </a:p>
          </p:txBody>
        </p:sp>
        <p:sp>
          <p:nvSpPr>
            <p:cNvPr id="60422" name="Text Box 42"/>
            <p:cNvSpPr txBox="1">
              <a:spLocks noChangeArrowheads="1"/>
            </p:cNvSpPr>
            <p:nvPr/>
          </p:nvSpPr>
          <p:spPr bwMode="auto">
            <a:xfrm>
              <a:off x="21" y="751"/>
              <a:ext cx="3717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60423" name="Text Box 43"/>
            <p:cNvSpPr txBox="1">
              <a:spLocks noChangeArrowheads="1"/>
            </p:cNvSpPr>
            <p:nvPr/>
          </p:nvSpPr>
          <p:spPr bwMode="auto">
            <a:xfrm>
              <a:off x="10374" y="753"/>
              <a:ext cx="1399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Weak</a:t>
              </a:r>
            </a:p>
          </p:txBody>
        </p:sp>
      </p:grpSp>
      <p:sp>
        <p:nvSpPr>
          <p:cNvPr id="60424" name="Text Box 77"/>
          <p:cNvSpPr txBox="1">
            <a:spLocks noChangeArrowheads="1"/>
          </p:cNvSpPr>
          <p:nvPr/>
        </p:nvSpPr>
        <p:spPr bwMode="auto">
          <a:xfrm>
            <a:off x="-168275" y="4635500"/>
            <a:ext cx="1654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Good</a:t>
            </a:r>
          </a:p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looking</a:t>
            </a:r>
          </a:p>
        </p:txBody>
      </p:sp>
      <p:sp>
        <p:nvSpPr>
          <p:cNvPr id="60425" name="Text Box 77"/>
          <p:cNvSpPr txBox="1">
            <a:spLocks noChangeArrowheads="1"/>
          </p:cNvSpPr>
          <p:nvPr/>
        </p:nvSpPr>
        <p:spPr bwMode="auto">
          <a:xfrm>
            <a:off x="-168275" y="5919788"/>
            <a:ext cx="1654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Young</a:t>
            </a:r>
          </a:p>
        </p:txBody>
      </p:sp>
      <p:grpSp>
        <p:nvGrpSpPr>
          <p:cNvPr id="60426" name="Group 10"/>
          <p:cNvGrpSpPr>
            <a:grpSpLocks/>
          </p:cNvGrpSpPr>
          <p:nvPr/>
        </p:nvGrpSpPr>
        <p:grpSpPr bwMode="auto">
          <a:xfrm>
            <a:off x="1274763" y="4578350"/>
            <a:ext cx="7831137" cy="936625"/>
            <a:chOff x="0" y="0"/>
            <a:chExt cx="12331" cy="1474"/>
          </a:xfrm>
        </p:grpSpPr>
        <p:pic>
          <p:nvPicPr>
            <p:cNvPr id="60427" name="Picture 19" descr="heat_8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28" name="Picture 20" descr="heat_13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29" name="Picture 21" descr="heat_26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6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30" name="Picture 22" descr="heat_39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31" name="Picture 23" descr="heat_51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32" name="Picture 24" descr="heat_841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33" name="Picture 25" descr="heat_91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34" name="Picture 26" descr="heat_93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60435" name="Group 19"/>
          <p:cNvGrpSpPr>
            <a:grpSpLocks/>
          </p:cNvGrpSpPr>
          <p:nvPr/>
        </p:nvGrpSpPr>
        <p:grpSpPr bwMode="auto">
          <a:xfrm>
            <a:off x="-168275" y="2368550"/>
            <a:ext cx="9272588" cy="2041525"/>
            <a:chOff x="0" y="0"/>
            <a:chExt cx="14652" cy="3213"/>
          </a:xfrm>
        </p:grpSpPr>
        <p:sp>
          <p:nvSpPr>
            <p:cNvPr id="60436" name="Text Box 77"/>
            <p:cNvSpPr txBox="1">
              <a:spLocks noChangeArrowheads="1"/>
            </p:cNvSpPr>
            <p:nvPr/>
          </p:nvSpPr>
          <p:spPr bwMode="auto">
            <a:xfrm>
              <a:off x="0" y="90"/>
              <a:ext cx="2658" cy="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Visible</a:t>
              </a:r>
            </a:p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forehead</a:t>
              </a:r>
            </a:p>
          </p:txBody>
        </p:sp>
        <p:sp>
          <p:nvSpPr>
            <p:cNvPr id="60437" name="Text Box 77"/>
            <p:cNvSpPr txBox="1">
              <a:spLocks noChangeArrowheads="1"/>
            </p:cNvSpPr>
            <p:nvPr/>
          </p:nvSpPr>
          <p:spPr bwMode="auto">
            <a:xfrm>
              <a:off x="0" y="1829"/>
              <a:ext cx="2658" cy="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Eyes</a:t>
              </a:r>
            </a:p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open</a:t>
              </a:r>
            </a:p>
          </p:txBody>
        </p:sp>
        <p:grpSp>
          <p:nvGrpSpPr>
            <p:cNvPr id="60438" name="Group 22"/>
            <p:cNvGrpSpPr>
              <a:grpSpLocks/>
            </p:cNvGrpSpPr>
            <p:nvPr/>
          </p:nvGrpSpPr>
          <p:grpSpPr bwMode="auto">
            <a:xfrm>
              <a:off x="2322" y="0"/>
              <a:ext cx="12331" cy="1474"/>
              <a:chOff x="0" y="0"/>
              <a:chExt cx="12331" cy="1474"/>
            </a:xfrm>
          </p:grpSpPr>
          <p:pic>
            <p:nvPicPr>
              <p:cNvPr id="60439" name="Picture 9" descr="heat_1119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0" name="Picture 10" descr="heat_1218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1" name="Picture 11" descr="heat_1305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2" name="Picture 12" descr="heat_1343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0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3" name="Picture 13" descr="heat_1356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6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4" name="Picture 14" descr="heat_1462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6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5" name="Picture 15" descr="heat_1579"/>
              <p:cNvPicPr>
                <a:picLocks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6" name="Picture 16" descr="heat_1673"/>
              <p:cNvPicPr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4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0447" name="Group 31"/>
            <p:cNvGrpSpPr>
              <a:grpSpLocks/>
            </p:cNvGrpSpPr>
            <p:nvPr/>
          </p:nvGrpSpPr>
          <p:grpSpPr bwMode="auto">
            <a:xfrm>
              <a:off x="2322" y="1739"/>
              <a:ext cx="12331" cy="1474"/>
              <a:chOff x="0" y="0"/>
              <a:chExt cx="12331" cy="1474"/>
            </a:xfrm>
          </p:grpSpPr>
          <p:pic>
            <p:nvPicPr>
              <p:cNvPr id="60448" name="Picture 40" descr="heat_1470"/>
              <p:cNvPicPr>
                <a:picLocks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56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49" name="Picture 41" descr="heat_1502"/>
              <p:cNvPicPr>
                <a:picLocks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0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50" name="Picture 42" descr="heat_1509"/>
              <p:cNvPicPr>
                <a:picLocks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4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51" name="Picture 43" descr="heat_1516"/>
              <p:cNvPicPr>
                <a:picLocks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52" name="Picture 44" descr="heat_1588"/>
              <p:cNvPicPr>
                <a:picLocks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53" name="Picture 45" descr="heat_1635"/>
              <p:cNvPicPr>
                <a:picLocks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6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54" name="Picture 46" descr="heat_1650"/>
              <p:cNvPicPr>
                <a:picLocks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2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60455" name="Picture 47" descr="heat_1727"/>
              <p:cNvPicPr>
                <a:picLocks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4" y="0"/>
                <a:ext cx="1474" cy="1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0456" name="Group 40"/>
          <p:cNvGrpSpPr>
            <a:grpSpLocks/>
          </p:cNvGrpSpPr>
          <p:nvPr/>
        </p:nvGrpSpPr>
        <p:grpSpPr bwMode="auto">
          <a:xfrm>
            <a:off x="1274763" y="5680075"/>
            <a:ext cx="7831137" cy="936625"/>
            <a:chOff x="0" y="0"/>
            <a:chExt cx="12331" cy="1474"/>
          </a:xfrm>
        </p:grpSpPr>
        <p:pic>
          <p:nvPicPr>
            <p:cNvPr id="60457" name="Picture 50" descr="heat_1175"/>
            <p:cNvPicPr>
              <a:picLocks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4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58" name="Picture 51" descr="heat_1517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59" name="Picture 52" descr="heat_1572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60" name="Picture 53" descr="heat_1607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6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61" name="Picture 54" descr="heat_1802"/>
            <p:cNvPicPr>
              <a:picLocks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62" name="Picture 55" descr="heat_1865"/>
            <p:cNvPicPr>
              <a:picLocks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63" name="Picture 56" descr="heat_1874"/>
            <p:cNvPicPr>
              <a:picLocks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6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0464" name="Picture 57" descr="heat_1909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0"/>
              <a:ext cx="1475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27275" y="4792663"/>
            <a:ext cx="47625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52400" y="6051550"/>
            <a:ext cx="884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Spatial regions that are most relevant to a particular attribute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6149" name="Picture 2" descr="/home/fanyi/tmp/LRA/gaussian/heat/mountain.pngmountai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0"/>
          <a:stretch>
            <a:fillRect/>
          </a:stretch>
        </p:blipFill>
        <p:spPr bwMode="auto">
          <a:xfrm>
            <a:off x="4622800" y="3641725"/>
            <a:ext cx="43180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50" name="Picture 6" descr="Picture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1482"/>
          <a:stretch>
            <a:fillRect/>
          </a:stretch>
        </p:blipFill>
        <p:spPr bwMode="auto">
          <a:xfrm>
            <a:off x="207963" y="3641725"/>
            <a:ext cx="43195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gir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-3608388"/>
            <a:ext cx="4319588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7" descr="gir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-3608388"/>
            <a:ext cx="4321175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53" name="Picture 6" descr="girl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" b="25400"/>
          <a:stretch>
            <a:fillRect/>
          </a:stretch>
        </p:blipFill>
        <p:spPr bwMode="auto">
          <a:xfrm>
            <a:off x="207963" y="1171575"/>
            <a:ext cx="4319587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54" name="Picture 7" descr="girl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/>
          <a:stretch>
            <a:fillRect/>
          </a:stretch>
        </p:blipFill>
        <p:spPr bwMode="auto">
          <a:xfrm>
            <a:off x="4622800" y="1171575"/>
            <a:ext cx="4319588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3489325" y="2952750"/>
            <a:ext cx="21717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FB9E13"/>
                </a:solidFill>
                <a:latin typeface="Ubuntu" charset="0"/>
                <a:cs typeface="Arial" panose="020B0604020202020204" pitchFamily="34" charset="0"/>
              </a:rPr>
              <a:t>Smile</a:t>
            </a:r>
          </a:p>
        </p:txBody>
      </p:sp>
      <p:sp>
        <p:nvSpPr>
          <p:cNvPr id="6156" name="Text Box 8"/>
          <p:cNvSpPr txBox="1">
            <a:spLocks noChangeArrowheads="1"/>
          </p:cNvSpPr>
          <p:nvPr/>
        </p:nvSpPr>
        <p:spPr bwMode="auto">
          <a:xfrm>
            <a:off x="4568825" y="3530600"/>
            <a:ext cx="32639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Ubuntu" charset="0"/>
                <a:cs typeface="Arial" panose="020B0604020202020204" pitchFamily="34" charset="0"/>
              </a:rPr>
              <a:t>Mountainous</a:t>
            </a:r>
          </a:p>
        </p:txBody>
      </p:sp>
      <p:sp>
        <p:nvSpPr>
          <p:cNvPr id="6157" name="Text Box 10"/>
          <p:cNvSpPr txBox="1">
            <a:spLocks noChangeArrowheads="1"/>
          </p:cNvSpPr>
          <p:nvPr/>
        </p:nvSpPr>
        <p:spPr bwMode="auto">
          <a:xfrm>
            <a:off x="1778000" y="3530600"/>
            <a:ext cx="27035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>
                <a:solidFill>
                  <a:schemeClr val="hlink"/>
                </a:solidFill>
                <a:latin typeface="Ubuntu" charset="0"/>
                <a:cs typeface="Arial" panose="020B0604020202020204" pitchFamily="34" charset="0"/>
              </a:rPr>
              <a:t>Cozy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-79375" y="471488"/>
            <a:ext cx="935672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Spatial extent of attributes (UTZAP50K)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1443" name="Text Box 77"/>
          <p:cNvSpPr txBox="1">
            <a:spLocks noChangeArrowheads="1"/>
          </p:cNvSpPr>
          <p:nvPr/>
        </p:nvSpPr>
        <p:spPr bwMode="auto">
          <a:xfrm>
            <a:off x="-168275" y="4816475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Pointy</a:t>
            </a:r>
            <a:endParaRPr lang="en-US" altLang="en-US" sz="3200">
              <a:cs typeface="Arial" panose="020B0604020202020204" pitchFamily="34" charset="0"/>
            </a:endParaRPr>
          </a:p>
        </p:txBody>
      </p:sp>
      <p:pic>
        <p:nvPicPr>
          <p:cNvPr id="61444" name="Picture 25" descr="heat_19713"/>
          <p:cNvPicPr>
            <a:picLocks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45783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61445" name="Text Box 77"/>
          <p:cNvSpPr txBox="1">
            <a:spLocks noChangeArrowheads="1"/>
          </p:cNvSpPr>
          <p:nvPr/>
        </p:nvSpPr>
        <p:spPr bwMode="auto">
          <a:xfrm>
            <a:off x="-177397" y="5933250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Sporty</a:t>
            </a:r>
          </a:p>
        </p:txBody>
      </p:sp>
      <p:sp>
        <p:nvSpPr>
          <p:cNvPr id="61446" name="Text Box 77"/>
          <p:cNvSpPr txBox="1">
            <a:spLocks noChangeArrowheads="1"/>
          </p:cNvSpPr>
          <p:nvPr/>
        </p:nvSpPr>
        <p:spPr bwMode="auto">
          <a:xfrm>
            <a:off x="-168275" y="3711575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Comfort</a:t>
            </a:r>
            <a:endParaRPr lang="en-US" altLang="en-US" sz="3200">
              <a:cs typeface="Arial" panose="020B0604020202020204" pitchFamily="34" charset="0"/>
            </a:endParaRPr>
          </a:p>
        </p:txBody>
      </p:sp>
      <p:pic>
        <p:nvPicPr>
          <p:cNvPr id="61447" name="Picture 7" descr="heat_9184"/>
          <p:cNvPicPr>
            <a:picLocks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978" y="5693537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48" name="Picture 8" descr="heat_15762"/>
          <p:cNvPicPr>
            <a:picLocks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28" y="5693537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49" name="Picture 9" descr="heat_16136"/>
          <p:cNvPicPr>
            <a:picLocks noChangeArrowheads="1"/>
          </p:cNvPicPr>
          <p:nvPr/>
        </p:nvPicPr>
        <p:blipFill>
          <a:blip r:embed="rId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28" y="5693537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0" name="Picture 10" descr="heat_21903"/>
          <p:cNvPicPr>
            <a:picLocks noChangeArrowheads="1"/>
          </p:cNvPicPr>
          <p:nvPr/>
        </p:nvPicPr>
        <p:blipFill>
          <a:blip r:embed="rId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91" y="5693537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1" name="Picture 11" descr="heat_30060"/>
          <p:cNvPicPr>
            <a:picLocks noChangeArrowheads="1"/>
          </p:cNvPicPr>
          <p:nvPr/>
        </p:nvPicPr>
        <p:blipFill>
          <a:blip r:embed="rId8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16" y="5693537"/>
            <a:ext cx="9366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2" name="Picture 12" descr="heat_33130"/>
          <p:cNvPicPr>
            <a:picLocks noChangeArrowheads="1"/>
          </p:cNvPicPr>
          <p:nvPr/>
        </p:nvPicPr>
        <p:blipFill>
          <a:blip r:embed="rId9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41" y="5693537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3" name="Picture 13" descr="heat_36925"/>
          <p:cNvPicPr>
            <a:picLocks noChangeArrowheads="1"/>
          </p:cNvPicPr>
          <p:nvPr/>
        </p:nvPicPr>
        <p:blipFill>
          <a:blip r:embed="rId10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66" y="5693537"/>
            <a:ext cx="9350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4" name="Picture 14" descr="heat_41276"/>
          <p:cNvPicPr>
            <a:picLocks noChangeArrowheads="1"/>
          </p:cNvPicPr>
          <p:nvPr/>
        </p:nvPicPr>
        <p:blipFill>
          <a:blip r:embed="rId11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153" y="5693537"/>
            <a:ext cx="9350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5" name="Picture 15" descr="heat_8774"/>
          <p:cNvPicPr>
            <a:picLocks noChangeArrowheads="1"/>
          </p:cNvPicPr>
          <p:nvPr/>
        </p:nvPicPr>
        <p:blipFill>
          <a:blip r:embed="rId1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3473450"/>
            <a:ext cx="935037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6" name="Picture 16" descr="heat_11602"/>
          <p:cNvPicPr>
            <a:picLocks noChangeArrowheads="1"/>
          </p:cNvPicPr>
          <p:nvPr/>
        </p:nvPicPr>
        <p:blipFill>
          <a:blip r:embed="rId1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34734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7" name="Picture 17" descr="heat_12650"/>
          <p:cNvPicPr>
            <a:picLocks noChangeArrowheads="1"/>
          </p:cNvPicPr>
          <p:nvPr/>
        </p:nvPicPr>
        <p:blipFill>
          <a:blip r:embed="rId1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34734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8" name="Picture 18" descr="heat_12982"/>
          <p:cNvPicPr>
            <a:picLocks noChangeArrowheads="1"/>
          </p:cNvPicPr>
          <p:nvPr/>
        </p:nvPicPr>
        <p:blipFill>
          <a:blip r:embed="rId1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3473450"/>
            <a:ext cx="935038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59" name="Picture 19" descr="heat_16219"/>
          <p:cNvPicPr>
            <a:picLocks noChangeArrowheads="1"/>
          </p:cNvPicPr>
          <p:nvPr/>
        </p:nvPicPr>
        <p:blipFill>
          <a:blip r:embed="rId1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3473450"/>
            <a:ext cx="935037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0" name="Picture 20" descr="heat_39498"/>
          <p:cNvPicPr>
            <a:picLocks noChangeArrowheads="1"/>
          </p:cNvPicPr>
          <p:nvPr/>
        </p:nvPicPr>
        <p:blipFill>
          <a:blip r:embed="rId17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34734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1" name="Picture 21" descr="heat_40191"/>
          <p:cNvPicPr>
            <a:picLocks noChangeArrowheads="1"/>
          </p:cNvPicPr>
          <p:nvPr/>
        </p:nvPicPr>
        <p:blipFill>
          <a:blip r:embed="rId18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4734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2" name="Picture 22" descr="heat_44952"/>
          <p:cNvPicPr>
            <a:picLocks noChangeArrowheads="1"/>
          </p:cNvPicPr>
          <p:nvPr/>
        </p:nvPicPr>
        <p:blipFill>
          <a:blip r:embed="rId19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3473450"/>
            <a:ext cx="935038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3" name="Picture 23" descr="heat_11353"/>
          <p:cNvPicPr>
            <a:picLocks noChangeArrowheads="1"/>
          </p:cNvPicPr>
          <p:nvPr/>
        </p:nvPicPr>
        <p:blipFill>
          <a:blip r:embed="rId20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578350"/>
            <a:ext cx="935037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4" name="Picture 24" descr="heat_14095"/>
          <p:cNvPicPr>
            <a:picLocks noChangeArrowheads="1"/>
          </p:cNvPicPr>
          <p:nvPr/>
        </p:nvPicPr>
        <p:blipFill>
          <a:blip r:embed="rId21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4578350"/>
            <a:ext cx="935038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5" name="Picture 26" descr="heat_28409"/>
          <p:cNvPicPr>
            <a:picLocks noChangeArrowheads="1"/>
          </p:cNvPicPr>
          <p:nvPr/>
        </p:nvPicPr>
        <p:blipFill>
          <a:blip r:embed="rId2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5" y="4578350"/>
            <a:ext cx="935038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6" name="Picture 27" descr="heat_40143"/>
          <p:cNvPicPr>
            <a:picLocks noChangeArrowheads="1"/>
          </p:cNvPicPr>
          <p:nvPr/>
        </p:nvPicPr>
        <p:blipFill>
          <a:blip r:embed="rId2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45783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7" name="Picture 28" descr="heat_45295"/>
          <p:cNvPicPr>
            <a:picLocks noChangeArrowheads="1"/>
          </p:cNvPicPr>
          <p:nvPr/>
        </p:nvPicPr>
        <p:blipFill>
          <a:blip r:embed="rId2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5783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8" name="Picture 29" descr="heat_45378"/>
          <p:cNvPicPr>
            <a:picLocks noChangeArrowheads="1"/>
          </p:cNvPicPr>
          <p:nvPr/>
        </p:nvPicPr>
        <p:blipFill>
          <a:blip r:embed="rId2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4578350"/>
            <a:ext cx="9366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1469" name="Picture 30" descr="heat_45979"/>
          <p:cNvPicPr>
            <a:picLocks noChangeArrowheads="1"/>
          </p:cNvPicPr>
          <p:nvPr/>
        </p:nvPicPr>
        <p:blipFill>
          <a:blip r:embed="rId26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578350"/>
            <a:ext cx="935037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61480" name="Group 39"/>
          <p:cNvGrpSpPr>
            <a:grpSpLocks/>
          </p:cNvGrpSpPr>
          <p:nvPr/>
        </p:nvGrpSpPr>
        <p:grpSpPr bwMode="auto">
          <a:xfrm>
            <a:off x="1274763" y="1355725"/>
            <a:ext cx="7829550" cy="841375"/>
            <a:chOff x="0" y="0"/>
            <a:chExt cx="11773" cy="1326"/>
          </a:xfrm>
        </p:grpSpPr>
        <p:sp>
          <p:nvSpPr>
            <p:cNvPr id="61481" name="Arrow 263"/>
            <p:cNvSpPr>
              <a:spLocks noChangeShapeType="1"/>
            </p:cNvSpPr>
            <p:nvPr/>
          </p:nvSpPr>
          <p:spPr bwMode="auto">
            <a:xfrm>
              <a:off x="174" y="650"/>
              <a:ext cx="11410" cy="3"/>
            </a:xfrm>
            <a:prstGeom prst="line">
              <a:avLst/>
            </a:prstGeom>
            <a:noFill/>
            <a:ln w="4445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2" name="Text Box 41"/>
            <p:cNvSpPr txBox="1">
              <a:spLocks noChangeArrowheads="1"/>
            </p:cNvSpPr>
            <p:nvPr/>
          </p:nvSpPr>
          <p:spPr bwMode="auto">
            <a:xfrm>
              <a:off x="0" y="0"/>
              <a:ext cx="6505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Predicted Attribute Strength</a:t>
              </a:r>
            </a:p>
          </p:txBody>
        </p:sp>
        <p:sp>
          <p:nvSpPr>
            <p:cNvPr id="61483" name="Text Box 42"/>
            <p:cNvSpPr txBox="1">
              <a:spLocks noChangeArrowheads="1"/>
            </p:cNvSpPr>
            <p:nvPr/>
          </p:nvSpPr>
          <p:spPr bwMode="auto">
            <a:xfrm>
              <a:off x="21" y="751"/>
              <a:ext cx="3717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61484" name="Text Box 43"/>
            <p:cNvSpPr txBox="1">
              <a:spLocks noChangeArrowheads="1"/>
            </p:cNvSpPr>
            <p:nvPr/>
          </p:nvSpPr>
          <p:spPr bwMode="auto">
            <a:xfrm>
              <a:off x="10374" y="753"/>
              <a:ext cx="1399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Weak</a:t>
              </a:r>
            </a:p>
          </p:txBody>
        </p:sp>
      </p:grpSp>
      <p:grpSp>
        <p:nvGrpSpPr>
          <p:cNvPr id="61485" name="Group 44"/>
          <p:cNvGrpSpPr>
            <a:grpSpLocks/>
          </p:cNvGrpSpPr>
          <p:nvPr/>
        </p:nvGrpSpPr>
        <p:grpSpPr bwMode="auto">
          <a:xfrm>
            <a:off x="5416550" y="2854325"/>
            <a:ext cx="3309938" cy="2573338"/>
            <a:chOff x="0" y="0"/>
            <a:chExt cx="5213" cy="4053"/>
          </a:xfrm>
        </p:grpSpPr>
        <p:sp>
          <p:nvSpPr>
            <p:cNvPr id="61486" name="Rectangle 45"/>
            <p:cNvSpPr>
              <a:spLocks noChangeArrowheads="1"/>
            </p:cNvSpPr>
            <p:nvPr/>
          </p:nvSpPr>
          <p:spPr bwMode="auto">
            <a:xfrm>
              <a:off x="2963" y="3598"/>
              <a:ext cx="490" cy="45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61487" name="Rectangle 46"/>
            <p:cNvSpPr>
              <a:spLocks noChangeArrowheads="1"/>
            </p:cNvSpPr>
            <p:nvPr/>
          </p:nvSpPr>
          <p:spPr bwMode="auto">
            <a:xfrm>
              <a:off x="3778" y="3265"/>
              <a:ext cx="440" cy="46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61488" name="Line 47"/>
            <p:cNvSpPr>
              <a:spLocks noChangeShapeType="1"/>
            </p:cNvSpPr>
            <p:nvPr/>
          </p:nvSpPr>
          <p:spPr bwMode="auto">
            <a:xfrm>
              <a:off x="0" y="3210"/>
              <a:ext cx="2965" cy="843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489" name="Line 48"/>
            <p:cNvSpPr>
              <a:spLocks noChangeShapeType="1"/>
            </p:cNvSpPr>
            <p:nvPr/>
          </p:nvSpPr>
          <p:spPr bwMode="auto">
            <a:xfrm>
              <a:off x="1968" y="1353"/>
              <a:ext cx="1488" cy="2245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490" name="Line 49"/>
            <p:cNvSpPr>
              <a:spLocks noChangeShapeType="1"/>
            </p:cNvSpPr>
            <p:nvPr/>
          </p:nvSpPr>
          <p:spPr bwMode="auto">
            <a:xfrm>
              <a:off x="3220" y="1953"/>
              <a:ext cx="558" cy="1778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491" name="Line 50"/>
            <p:cNvSpPr>
              <a:spLocks noChangeShapeType="1"/>
            </p:cNvSpPr>
            <p:nvPr/>
          </p:nvSpPr>
          <p:spPr bwMode="auto">
            <a:xfrm flipH="1">
              <a:off x="4215" y="1953"/>
              <a:ext cx="998" cy="1778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1492" name="Group 51"/>
            <p:cNvGrpSpPr>
              <a:grpSpLocks/>
            </p:cNvGrpSpPr>
            <p:nvPr/>
          </p:nvGrpSpPr>
          <p:grpSpPr bwMode="auto">
            <a:xfrm>
              <a:off x="0" y="1351"/>
              <a:ext cx="1967" cy="1860"/>
              <a:chOff x="0" y="0"/>
              <a:chExt cx="1968" cy="1860"/>
            </a:xfrm>
          </p:grpSpPr>
          <p:pic>
            <p:nvPicPr>
              <p:cNvPr id="61493" name="Picture 25" descr="heat_1971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13" t="56822" r="48677" b="9097"/>
              <a:stretch>
                <a:fillRect/>
              </a:stretch>
            </p:blipFill>
            <p:spPr bwMode="auto">
              <a:xfrm>
                <a:off x="0" y="-1"/>
                <a:ext cx="1969" cy="1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494" name="Rectangle 53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1969" cy="186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495" name="Group 54"/>
            <p:cNvGrpSpPr>
              <a:grpSpLocks/>
            </p:cNvGrpSpPr>
            <p:nvPr/>
          </p:nvGrpSpPr>
          <p:grpSpPr bwMode="auto">
            <a:xfrm>
              <a:off x="3221" y="0"/>
              <a:ext cx="1993" cy="1953"/>
              <a:chOff x="0" y="0"/>
              <a:chExt cx="1994" cy="1953"/>
            </a:xfrm>
          </p:grpSpPr>
          <p:pic>
            <p:nvPicPr>
              <p:cNvPr id="61496" name="Picture 25" descr="heat_1971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42" t="44400" b="24779"/>
              <a:stretch>
                <a:fillRect/>
              </a:stretch>
            </p:blipFill>
            <p:spPr bwMode="auto">
              <a:xfrm>
                <a:off x="-1" y="0"/>
                <a:ext cx="1994" cy="1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497" name="Rectangle 56"/>
              <p:cNvSpPr>
                <a:spLocks noChangeArrowheads="1"/>
              </p:cNvSpPr>
              <p:nvPr/>
            </p:nvSpPr>
            <p:spPr bwMode="auto">
              <a:xfrm>
                <a:off x="-1" y="3"/>
                <a:ext cx="1994" cy="195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1498" name="Group 58"/>
          <p:cNvGrpSpPr>
            <a:grpSpLocks/>
          </p:cNvGrpSpPr>
          <p:nvPr/>
        </p:nvGrpSpPr>
        <p:grpSpPr bwMode="auto">
          <a:xfrm>
            <a:off x="327025" y="3065463"/>
            <a:ext cx="3502025" cy="2360612"/>
            <a:chOff x="0" y="0"/>
            <a:chExt cx="5514" cy="3717"/>
          </a:xfrm>
        </p:grpSpPr>
        <p:sp>
          <p:nvSpPr>
            <p:cNvPr id="61499" name="Rectangle 45"/>
            <p:cNvSpPr>
              <a:spLocks noChangeArrowheads="1"/>
            </p:cNvSpPr>
            <p:nvPr/>
          </p:nvSpPr>
          <p:spPr bwMode="auto">
            <a:xfrm>
              <a:off x="1710" y="3262"/>
              <a:ext cx="490" cy="45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61500" name="Rectangle 46"/>
            <p:cNvSpPr>
              <a:spLocks noChangeArrowheads="1"/>
            </p:cNvSpPr>
            <p:nvPr/>
          </p:nvSpPr>
          <p:spPr bwMode="auto">
            <a:xfrm>
              <a:off x="2425" y="2930"/>
              <a:ext cx="440" cy="465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61501" name="Line 47"/>
            <p:cNvSpPr>
              <a:spLocks noChangeShapeType="1"/>
            </p:cNvSpPr>
            <p:nvPr/>
          </p:nvSpPr>
          <p:spPr bwMode="auto">
            <a:xfrm>
              <a:off x="0" y="1947"/>
              <a:ext cx="1712" cy="1770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502" name="Line 48"/>
            <p:cNvSpPr>
              <a:spLocks noChangeShapeType="1"/>
            </p:cNvSpPr>
            <p:nvPr/>
          </p:nvSpPr>
          <p:spPr bwMode="auto">
            <a:xfrm>
              <a:off x="1967" y="87"/>
              <a:ext cx="235" cy="3177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503" name="Line 49"/>
            <p:cNvSpPr>
              <a:spLocks noChangeShapeType="1"/>
            </p:cNvSpPr>
            <p:nvPr/>
          </p:nvSpPr>
          <p:spPr bwMode="auto">
            <a:xfrm flipH="1">
              <a:off x="2425" y="2"/>
              <a:ext cx="1095" cy="2927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1504" name="Line 50"/>
            <p:cNvSpPr>
              <a:spLocks noChangeShapeType="1"/>
            </p:cNvSpPr>
            <p:nvPr/>
          </p:nvSpPr>
          <p:spPr bwMode="auto">
            <a:xfrm flipH="1">
              <a:off x="2862" y="1947"/>
              <a:ext cx="2652" cy="1450"/>
            </a:xfrm>
            <a:prstGeom prst="line">
              <a:avLst/>
            </a:prstGeom>
            <a:noFill/>
            <a:ln w="38100" cmpd="sng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1505" name="Group 65"/>
            <p:cNvGrpSpPr>
              <a:grpSpLocks/>
            </p:cNvGrpSpPr>
            <p:nvPr/>
          </p:nvGrpSpPr>
          <p:grpSpPr bwMode="auto">
            <a:xfrm>
              <a:off x="0" y="86"/>
              <a:ext cx="1967" cy="1860"/>
              <a:chOff x="0" y="0"/>
              <a:chExt cx="1967" cy="1860"/>
            </a:xfrm>
          </p:grpSpPr>
          <p:pic>
            <p:nvPicPr>
              <p:cNvPr id="61506" name="Picture 30" descr="heat_45979"/>
              <p:cNvPicPr>
                <a:picLocks noChangeArrowheads="1"/>
              </p:cNvPicPr>
              <p:nvPr/>
            </p:nvPicPr>
            <p:blipFill>
              <a:blip r:embed="rId26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39" t="63341" r="53532" b="8011"/>
              <a:stretch>
                <a:fillRect/>
              </a:stretch>
            </p:blipFill>
            <p:spPr bwMode="auto">
              <a:xfrm>
                <a:off x="0" y="-1"/>
                <a:ext cx="1967" cy="1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507" name="Rectangle 53"/>
              <p:cNvSpPr>
                <a:spLocks noChangeArrowheads="1"/>
              </p:cNvSpPr>
              <p:nvPr/>
            </p:nvSpPr>
            <p:spPr bwMode="auto">
              <a:xfrm>
                <a:off x="0" y="-1"/>
                <a:ext cx="1967" cy="1862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508" name="Group 68"/>
            <p:cNvGrpSpPr>
              <a:grpSpLocks/>
            </p:cNvGrpSpPr>
            <p:nvPr/>
          </p:nvGrpSpPr>
          <p:grpSpPr bwMode="auto">
            <a:xfrm>
              <a:off x="3520" y="0"/>
              <a:ext cx="1994" cy="1950"/>
              <a:chOff x="0" y="0"/>
              <a:chExt cx="1994" cy="1950"/>
            </a:xfrm>
          </p:grpSpPr>
          <p:pic>
            <p:nvPicPr>
              <p:cNvPr id="61509" name="Picture 30" descr="heat_45979"/>
              <p:cNvPicPr>
                <a:picLocks noChangeArrowheads="1"/>
              </p:cNvPicPr>
              <p:nvPr/>
            </p:nvPicPr>
            <p:blipFill>
              <a:blip r:embed="rId26">
                <a:lum bright="-1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68" t="32722" r="5978" b="35506"/>
              <a:stretch>
                <a:fillRect/>
              </a:stretch>
            </p:blipFill>
            <p:spPr bwMode="auto">
              <a:xfrm>
                <a:off x="-1" y="0"/>
                <a:ext cx="1995" cy="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1510" name="Rectangle 56"/>
              <p:cNvSpPr>
                <a:spLocks noChangeArrowheads="1"/>
              </p:cNvSpPr>
              <p:nvPr/>
            </p:nvSpPr>
            <p:spPr bwMode="auto">
              <a:xfrm>
                <a:off x="-1" y="0"/>
                <a:ext cx="1995" cy="1950"/>
              </a:xfrm>
              <a:prstGeom prst="rect">
                <a:avLst/>
              </a:prstGeom>
              <a:noFill/>
              <a:ln w="38100" cmpd="sng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Group 30"/>
          <p:cNvGrpSpPr>
            <a:grpSpLocks/>
          </p:cNvGrpSpPr>
          <p:nvPr/>
        </p:nvGrpSpPr>
        <p:grpSpPr bwMode="auto">
          <a:xfrm>
            <a:off x="-168275" y="2367469"/>
            <a:ext cx="9272588" cy="936625"/>
            <a:chOff x="0" y="0"/>
            <a:chExt cx="14626" cy="1474"/>
          </a:xfrm>
        </p:grpSpPr>
        <p:sp>
          <p:nvSpPr>
            <p:cNvPr id="72" name="Text Box 77"/>
            <p:cNvSpPr txBox="1">
              <a:spLocks noChangeArrowheads="1"/>
            </p:cNvSpPr>
            <p:nvPr/>
          </p:nvSpPr>
          <p:spPr bwMode="auto">
            <a:xfrm>
              <a:off x="0" y="377"/>
              <a:ext cx="2631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>
                  <a:latin typeface="Ubuntu" charset="0"/>
                  <a:cs typeface="Arial" panose="020B0604020202020204" pitchFamily="34" charset="0"/>
                </a:rPr>
                <a:t>Open</a:t>
              </a:r>
              <a:endParaRPr lang="en-US" altLang="en-US" sz="3200">
                <a:cs typeface="Arial" panose="020B0604020202020204" pitchFamily="34" charset="0"/>
              </a:endParaRPr>
            </a:p>
          </p:txBody>
        </p:sp>
        <p:pic>
          <p:nvPicPr>
            <p:cNvPr id="73" name="Picture 31" descr="heat_10336"/>
            <p:cNvPicPr>
              <a:picLocks noChangeArrowheads="1"/>
            </p:cNvPicPr>
            <p:nvPr/>
          </p:nvPicPr>
          <p:blipFill>
            <a:blip r:embed="rId27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" y="0"/>
              <a:ext cx="1472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4" name="Picture 32" descr="heat_11942"/>
            <p:cNvPicPr>
              <a:picLocks noChangeArrowheads="1"/>
            </p:cNvPicPr>
            <p:nvPr/>
          </p:nvPicPr>
          <p:blipFill>
            <a:blip r:embed="rId28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" y="0"/>
              <a:ext cx="147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5" name="Picture 33" descr="heat_13038"/>
            <p:cNvPicPr>
              <a:picLocks noChangeArrowheads="1"/>
            </p:cNvPicPr>
            <p:nvPr/>
          </p:nvPicPr>
          <p:blipFill>
            <a:blip r:embed="rId29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4" y="0"/>
              <a:ext cx="1472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6" name="Picture 34" descr="heat_16765"/>
            <p:cNvPicPr>
              <a:picLocks noChangeArrowheads="1"/>
            </p:cNvPicPr>
            <p:nvPr/>
          </p:nvPicPr>
          <p:blipFill>
            <a:blip r:embed="rId30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" y="0"/>
              <a:ext cx="147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7" name="Picture 35" descr="heat_16839"/>
            <p:cNvPicPr>
              <a:picLocks noChangeArrowheads="1"/>
            </p:cNvPicPr>
            <p:nvPr/>
          </p:nvPicPr>
          <p:blipFill>
            <a:blip r:embed="rId31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3" y="0"/>
              <a:ext cx="1472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8" name="Picture 36" descr="heat_17056"/>
            <p:cNvPicPr>
              <a:picLocks noChangeArrowheads="1"/>
            </p:cNvPicPr>
            <p:nvPr/>
          </p:nvPicPr>
          <p:blipFill>
            <a:blip r:embed="rId32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9" y="0"/>
              <a:ext cx="1472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9" name="Picture 37" descr="heat_28734"/>
            <p:cNvPicPr>
              <a:picLocks noChangeArrowheads="1"/>
            </p:cNvPicPr>
            <p:nvPr/>
          </p:nvPicPr>
          <p:blipFill>
            <a:blip r:embed="rId33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2" y="0"/>
              <a:ext cx="147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0" name="Picture 38" descr="heat_41622"/>
            <p:cNvPicPr>
              <a:picLocks noChangeArrowheads="1"/>
            </p:cNvPicPr>
            <p:nvPr/>
          </p:nvPicPr>
          <p:blipFill>
            <a:blip r:embed="rId3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8" y="0"/>
              <a:ext cx="1477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6659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14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6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614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6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614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6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614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61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61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0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0000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ldLvl="0" autoUpdateAnimBg="0"/>
      <p:bldP spid="61443" grpId="1" bldLvl="0" autoUpdateAnimBg="0"/>
      <p:bldP spid="61445" grpId="0" bldLvl="0" autoUpdateAnimBg="0"/>
      <p:bldP spid="61446" grpId="0" bldLvl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Relative attribute ranking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2467" name="Text Box 27"/>
          <p:cNvSpPr txBox="1">
            <a:spLocks noChangeArrowheads="1"/>
          </p:cNvSpPr>
          <p:nvPr/>
        </p:nvSpPr>
        <p:spPr bwMode="auto">
          <a:xfrm>
            <a:off x="2095500" y="5672138"/>
            <a:ext cx="49577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latin typeface="Ubuntu" charset="0"/>
                <a:cs typeface="Arial" panose="020B0604020202020204" pitchFamily="34" charset="0"/>
              </a:rPr>
              <a:t>Apply ranker to test set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2468" name="Text Box 27"/>
          <p:cNvSpPr txBox="1">
            <a:spLocks noChangeArrowheads="1"/>
          </p:cNvSpPr>
          <p:nvPr/>
        </p:nvSpPr>
        <p:spPr bwMode="auto">
          <a:xfrm>
            <a:off x="3211513" y="1757363"/>
            <a:ext cx="27273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Test set</a:t>
            </a:r>
          </a:p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pic>
        <p:nvPicPr>
          <p:cNvPr id="62469" name="Picture 33" descr="87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0" t="35001" r="29466" b="24200"/>
          <a:stretch>
            <a:fillRect/>
          </a:stretch>
        </p:blipFill>
        <p:spPr bwMode="auto">
          <a:xfrm>
            <a:off x="2905125" y="4298950"/>
            <a:ext cx="4397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70" name="Picture 34" descr="gi.ph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31818" r="32431" b="31137"/>
          <a:stretch>
            <a:fillRect/>
          </a:stretch>
        </p:blipFill>
        <p:spPr bwMode="auto">
          <a:xfrm>
            <a:off x="5773738" y="3041650"/>
            <a:ext cx="463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71" name="Picture 35" descr="gi.ph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4" t="31818" r="32431" b="31137"/>
          <a:stretch>
            <a:fillRect/>
          </a:stretch>
        </p:blipFill>
        <p:spPr bwMode="auto">
          <a:xfrm>
            <a:off x="5773738" y="4265613"/>
            <a:ext cx="4635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72" name="Picture 37" descr="gi.ph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1" t="31818" r="30284" b="31137"/>
          <a:stretch>
            <a:fillRect/>
          </a:stretch>
        </p:blipFill>
        <p:spPr bwMode="auto">
          <a:xfrm>
            <a:off x="2873375" y="3051175"/>
            <a:ext cx="47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62473" name="Rectangle 29"/>
          <p:cNvSpPr>
            <a:spLocks noChangeArrowheads="1"/>
          </p:cNvSpPr>
          <p:nvPr/>
        </p:nvSpPr>
        <p:spPr bwMode="auto">
          <a:xfrm>
            <a:off x="4849813" y="2838450"/>
            <a:ext cx="2300287" cy="882650"/>
          </a:xfrm>
          <a:prstGeom prst="rect">
            <a:avLst/>
          </a:prstGeom>
          <a:noFill/>
          <a:ln w="38100" cmpd="sng">
            <a:solidFill>
              <a:schemeClr val="hlink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2474" name="Rectangle 31"/>
          <p:cNvSpPr>
            <a:spLocks noChangeArrowheads="1"/>
          </p:cNvSpPr>
          <p:nvPr/>
        </p:nvSpPr>
        <p:spPr bwMode="auto">
          <a:xfrm>
            <a:off x="4860925" y="4054475"/>
            <a:ext cx="2301875" cy="882650"/>
          </a:xfrm>
          <a:prstGeom prst="rect">
            <a:avLst/>
          </a:prstGeom>
          <a:noFill/>
          <a:ln w="38100" cmpd="sng">
            <a:solidFill>
              <a:schemeClr val="hlink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2475" name="Rectangle 32"/>
          <p:cNvSpPr>
            <a:spLocks noChangeArrowheads="1"/>
          </p:cNvSpPr>
          <p:nvPr/>
        </p:nvSpPr>
        <p:spPr bwMode="auto">
          <a:xfrm>
            <a:off x="1968500" y="4054475"/>
            <a:ext cx="2301875" cy="882650"/>
          </a:xfrm>
          <a:prstGeom prst="rect">
            <a:avLst/>
          </a:prstGeom>
          <a:noFill/>
          <a:ln w="38100" cmpd="sng">
            <a:solidFill>
              <a:schemeClr val="hlink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2476" name="Rectangle 36"/>
          <p:cNvSpPr>
            <a:spLocks noChangeArrowheads="1"/>
          </p:cNvSpPr>
          <p:nvPr/>
        </p:nvSpPr>
        <p:spPr bwMode="auto">
          <a:xfrm>
            <a:off x="1968500" y="2838450"/>
            <a:ext cx="2301875" cy="882650"/>
          </a:xfrm>
          <a:prstGeom prst="rect">
            <a:avLst/>
          </a:prstGeom>
          <a:noFill/>
          <a:ln w="38100" cmpd="sng">
            <a:solidFill>
              <a:schemeClr val="hlink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2477" name="AutoShape 30"/>
          <p:cNvSpPr>
            <a:spLocks noChangeArrowheads="1"/>
          </p:cNvSpPr>
          <p:nvPr/>
        </p:nvSpPr>
        <p:spPr bwMode="auto">
          <a:xfrm>
            <a:off x="1908175" y="1714500"/>
            <a:ext cx="5332413" cy="3676650"/>
          </a:xfrm>
          <a:prstGeom prst="can">
            <a:avLst>
              <a:gd name="adj" fmla="val 25000"/>
            </a:avLst>
          </a:prstGeom>
          <a:noFill/>
          <a:ln w="254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62478" name="Picture 1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892425"/>
            <a:ext cx="76676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79" name="Picture 1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2892425"/>
            <a:ext cx="766763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80" name="Picture 16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892425"/>
            <a:ext cx="765175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81" name="Picture 1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2892425"/>
            <a:ext cx="766762" cy="76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82" name="Picture 18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4116388"/>
            <a:ext cx="766762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83" name="Picture 19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116388"/>
            <a:ext cx="766763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84" name="Picture 20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4116388"/>
            <a:ext cx="765175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2485" name="Picture 21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4116388"/>
            <a:ext cx="766762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Relative attribute ranking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3491" name="Text Box 77"/>
          <p:cNvSpPr txBox="1">
            <a:spLocks noChangeArrowheads="1"/>
          </p:cNvSpPr>
          <p:nvPr/>
        </p:nvSpPr>
        <p:spPr bwMode="auto">
          <a:xfrm>
            <a:off x="20638" y="5594350"/>
            <a:ext cx="9109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latin typeface="Ubuntu" charset="0"/>
                <a:cs typeface="Arial" panose="020B0604020202020204" pitchFamily="34" charset="0"/>
              </a:rPr>
              <a:t>Mean attribute ranking accuracy (%) on LFW-10 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428750"/>
            <a:ext cx="5124450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5092700" y="1870075"/>
            <a:ext cx="2090738" cy="3616325"/>
            <a:chOff x="0" y="0"/>
            <a:chExt cx="3292" cy="5696"/>
          </a:xfrm>
        </p:grpSpPr>
        <p:sp>
          <p:nvSpPr>
            <p:cNvPr id="63494" name="Rectangle 6"/>
            <p:cNvSpPr>
              <a:spLocks noChangeArrowheads="1"/>
            </p:cNvSpPr>
            <p:nvPr/>
          </p:nvSpPr>
          <p:spPr bwMode="auto">
            <a:xfrm>
              <a:off x="789" y="0"/>
              <a:ext cx="1833" cy="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  <p:sp>
          <p:nvSpPr>
            <p:cNvPr id="63495" name="Rectangle 7"/>
            <p:cNvSpPr>
              <a:spLocks noChangeArrowheads="1"/>
            </p:cNvSpPr>
            <p:nvPr/>
          </p:nvSpPr>
          <p:spPr bwMode="auto">
            <a:xfrm>
              <a:off x="0" y="5160"/>
              <a:ext cx="3293" cy="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731963"/>
            <a:ext cx="4337050" cy="370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Relative attribute ranking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4619625" y="2405063"/>
            <a:ext cx="2198688" cy="2849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5033963" y="5299075"/>
            <a:ext cx="1120775" cy="24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7" name="Text Box 77"/>
          <p:cNvSpPr txBox="1">
            <a:spLocks noChangeArrowheads="1"/>
          </p:cNvSpPr>
          <p:nvPr/>
        </p:nvSpPr>
        <p:spPr bwMode="auto">
          <a:xfrm>
            <a:off x="20638" y="5594350"/>
            <a:ext cx="9109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Ubuntu" charset="0"/>
                <a:cs typeface="Arial" panose="020B0604020202020204" pitchFamily="34" charset="0"/>
              </a:rPr>
              <a:t>Mean attribute ranking accuracy (%) on UTZAP50K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Relative attribute ranking</a:t>
            </a: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1731963"/>
            <a:ext cx="4337050" cy="370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77"/>
          <p:cNvSpPr txBox="1">
            <a:spLocks noChangeArrowheads="1"/>
          </p:cNvSpPr>
          <p:nvPr/>
        </p:nvSpPr>
        <p:spPr bwMode="auto">
          <a:xfrm>
            <a:off x="20638" y="5594350"/>
            <a:ext cx="9109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i="1" dirty="0">
                <a:latin typeface="Ubuntu" charset="0"/>
                <a:cs typeface="Arial" panose="020B0604020202020204" pitchFamily="34" charset="0"/>
              </a:rPr>
              <a:t>Train</a:t>
            </a:r>
            <a:r>
              <a:rPr lang="en-US" altLang="en-US" sz="2800" dirty="0">
                <a:latin typeface="Ubuntu" charset="0"/>
                <a:cs typeface="Arial" panose="020B0604020202020204" pitchFamily="34" charset="0"/>
              </a:rPr>
              <a:t> on UTZAP50K </a:t>
            </a:r>
            <a:r>
              <a:rPr lang="en-US" altLang="en-US" sz="2800" dirty="0">
                <a:latin typeface="Ubuntu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Ubuntu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latin typeface="Ubuntu" charset="0"/>
                <a:cs typeface="Arial" panose="020B0604020202020204" pitchFamily="34" charset="0"/>
              </a:rPr>
              <a:t>Test</a:t>
            </a:r>
            <a:r>
              <a:rPr lang="en-US" altLang="en-US" sz="2800" dirty="0">
                <a:latin typeface="Ubuntu" charset="0"/>
                <a:cs typeface="Arial" panose="020B0604020202020204" pitchFamily="34" charset="0"/>
              </a:rPr>
              <a:t> on Shoes-with-Attributes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Application: attribute editor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19050" y="1255713"/>
            <a:ext cx="9069388" cy="836612"/>
            <a:chOff x="0" y="0"/>
            <a:chExt cx="14282" cy="1317"/>
          </a:xfrm>
        </p:grpSpPr>
        <p:sp>
          <p:nvSpPr>
            <p:cNvPr id="66564" name="Arrow 111"/>
            <p:cNvSpPr>
              <a:spLocks noChangeShapeType="1"/>
            </p:cNvSpPr>
            <p:nvPr/>
          </p:nvSpPr>
          <p:spPr bwMode="auto">
            <a:xfrm>
              <a:off x="60" y="695"/>
              <a:ext cx="14222" cy="2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5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12765" cy="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Predicted attribute strength</a:t>
              </a:r>
            </a:p>
          </p:txBody>
        </p:sp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42"/>
              <a:ext cx="1622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</a:t>
              </a:r>
            </a:p>
          </p:txBody>
        </p:sp>
        <p:sp>
          <p:nvSpPr>
            <p:cNvPr id="66567" name="Text Box 5"/>
            <p:cNvSpPr txBox="1">
              <a:spLocks noChangeArrowheads="1"/>
            </p:cNvSpPr>
            <p:nvPr/>
          </p:nvSpPr>
          <p:spPr bwMode="auto">
            <a:xfrm>
              <a:off x="12642" y="742"/>
              <a:ext cx="1640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weak</a:t>
              </a:r>
            </a:p>
          </p:txBody>
        </p:sp>
      </p:grpSp>
      <p:pic>
        <p:nvPicPr>
          <p:cNvPr id="66569" name="Picture 10" descr="orig_34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-976313"/>
            <a:ext cx="855663" cy="857250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1" descr="orig_440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576513"/>
            <a:ext cx="1150938" cy="1150937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1" name="Picture 12" descr="orig_2958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-976313"/>
            <a:ext cx="857250" cy="857250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3" descr="orig_3710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-976313"/>
            <a:ext cx="855663" cy="857250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576513"/>
            <a:ext cx="1150938" cy="1150937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6574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6575" name="Picture 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6576" name="Picture 1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6577" name="Picture 1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6578" name="Picture 1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576513"/>
            <a:ext cx="1150937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6579" name="Picture 13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220578" y="2075688"/>
            <a:ext cx="2651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Pointy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Application: attribute editor</a:t>
            </a: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19050" y="1255713"/>
            <a:ext cx="9069388" cy="836612"/>
            <a:chOff x="0" y="0"/>
            <a:chExt cx="14282" cy="1317"/>
          </a:xfrm>
        </p:grpSpPr>
        <p:sp>
          <p:nvSpPr>
            <p:cNvPr id="68612" name="Arrow 111"/>
            <p:cNvSpPr>
              <a:spLocks noChangeShapeType="1"/>
            </p:cNvSpPr>
            <p:nvPr/>
          </p:nvSpPr>
          <p:spPr bwMode="auto">
            <a:xfrm>
              <a:off x="60" y="695"/>
              <a:ext cx="14222" cy="2"/>
            </a:xfrm>
            <a:prstGeom prst="line">
              <a:avLst/>
            </a:prstGeom>
            <a:noFill/>
            <a:ln w="63500" cmpd="sng">
              <a:solidFill>
                <a:srgbClr val="33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13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12765" cy="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Predicted attribute strength</a:t>
              </a:r>
            </a:p>
          </p:txBody>
        </p:sp>
        <p:sp>
          <p:nvSpPr>
            <p:cNvPr id="68614" name="Text Box 4"/>
            <p:cNvSpPr txBox="1">
              <a:spLocks noChangeArrowheads="1"/>
            </p:cNvSpPr>
            <p:nvPr/>
          </p:nvSpPr>
          <p:spPr bwMode="auto">
            <a:xfrm>
              <a:off x="0" y="742"/>
              <a:ext cx="1622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</a:t>
              </a:r>
            </a:p>
          </p:txBody>
        </p:sp>
        <p:sp>
          <p:nvSpPr>
            <p:cNvPr id="68615" name="Text Box 5"/>
            <p:cNvSpPr txBox="1">
              <a:spLocks noChangeArrowheads="1"/>
            </p:cNvSpPr>
            <p:nvPr/>
          </p:nvSpPr>
          <p:spPr bwMode="auto">
            <a:xfrm>
              <a:off x="12642" y="742"/>
              <a:ext cx="1640" cy="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8318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83185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r" eaLnBrk="1" hangingPunct="1"/>
              <a:r>
                <a:rPr lang="en-US" altLang="en-US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weak</a:t>
              </a:r>
            </a:p>
          </p:txBody>
        </p:sp>
      </p:grpSp>
      <p:sp>
        <p:nvSpPr>
          <p:cNvPr id="68616" name="Text Box 14"/>
          <p:cNvSpPr txBox="1">
            <a:spLocks noChangeArrowheads="1"/>
          </p:cNvSpPr>
          <p:nvPr/>
        </p:nvSpPr>
        <p:spPr bwMode="auto">
          <a:xfrm>
            <a:off x="3220578" y="2075688"/>
            <a:ext cx="2651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Pointy</a:t>
            </a:r>
          </a:p>
        </p:txBody>
      </p:sp>
      <p:pic>
        <p:nvPicPr>
          <p:cNvPr id="68617" name="Picture 11" descr="orig_44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576513"/>
            <a:ext cx="1150938" cy="1150937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2576513"/>
            <a:ext cx="1150938" cy="1150937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19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0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1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2" name="Picture 1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3" name="Picture 12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576513"/>
            <a:ext cx="1150937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4" name="Picture 13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2576513"/>
            <a:ext cx="1152525" cy="1150937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5" name="Picture 1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4397375"/>
            <a:ext cx="1150938" cy="1152525"/>
          </a:xfrm>
          <a:prstGeom prst="rect">
            <a:avLst/>
          </a:prstGeom>
          <a:noFill/>
          <a:ln w="31750" cmpd="sng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6" name="Picture 1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397375"/>
            <a:ext cx="1152525" cy="1152525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7" name="Picture 1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397375"/>
            <a:ext cx="1152525" cy="1152525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8" name="Picture 18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397375"/>
            <a:ext cx="1152525" cy="1152525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29" name="Picture 19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4397375"/>
            <a:ext cx="1150937" cy="1152525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30" name="Picture 20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4397375"/>
            <a:ext cx="1152525" cy="1152525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68631" name="Picture 21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4397375"/>
            <a:ext cx="1152525" cy="1152525"/>
          </a:xfrm>
          <a:prstGeom prst="rect">
            <a:avLst/>
          </a:prstGeom>
          <a:noFill/>
          <a:ln w="31750" cmpd="sng">
            <a:solidFill>
              <a:schemeClr val="accent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68632" name="Text Box 14"/>
          <p:cNvSpPr txBox="1">
            <a:spLocks noChangeArrowheads="1"/>
          </p:cNvSpPr>
          <p:nvPr/>
        </p:nvSpPr>
        <p:spPr bwMode="auto">
          <a:xfrm>
            <a:off x="3118988" y="3906075"/>
            <a:ext cx="2854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318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Comfort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>
                <a:latin typeface="Ubuntu" charset="0"/>
                <a:cs typeface="Arial" panose="020B0604020202020204" pitchFamily="34" charset="0"/>
              </a:rPr>
              <a:t>Conclusion</a:t>
            </a: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70659" name="Text Box 77"/>
          <p:cNvSpPr txBox="1">
            <a:spLocks noChangeArrowheads="1"/>
          </p:cNvSpPr>
          <p:nvPr/>
        </p:nvSpPr>
        <p:spPr bwMode="auto">
          <a:xfrm>
            <a:off x="195263" y="1822450"/>
            <a:ext cx="875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Ubuntu" charset="0"/>
                <a:cs typeface="Arial" panose="020B0604020202020204" pitchFamily="34" charset="0"/>
              </a:rPr>
              <a:t>Discover 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attribute’s spatial extent with weak supervision</a:t>
            </a:r>
          </a:p>
        </p:txBody>
      </p:sp>
      <p:sp>
        <p:nvSpPr>
          <p:cNvPr id="70660" name="Text Box 77"/>
          <p:cNvSpPr txBox="1">
            <a:spLocks noChangeArrowheads="1"/>
          </p:cNvSpPr>
          <p:nvPr/>
        </p:nvSpPr>
        <p:spPr bwMode="auto">
          <a:xfrm>
            <a:off x="195263" y="2590800"/>
            <a:ext cx="88185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Ubuntu" charset="0"/>
                <a:cs typeface="Arial" panose="020B0604020202020204" pitchFamily="34" charset="0"/>
                <a:sym typeface="东文宋体" charset="0"/>
              </a:rPr>
              <a:t>Key </a:t>
            </a:r>
            <a:r>
              <a:rPr lang="en-US" altLang="en-US" dirty="0">
                <a:latin typeface="Ubuntu" charset="0"/>
                <a:cs typeface="Arial" panose="020B0604020202020204" pitchFamily="34" charset="0"/>
                <a:sym typeface="东文宋体" charset="0"/>
              </a:rPr>
              <a:t>idea: 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Construct </a:t>
            </a:r>
            <a:r>
              <a:rPr lang="en-US" altLang="en-US" i="1" dirty="0">
                <a:latin typeface="Ubuntu" charset="0"/>
                <a:cs typeface="Arial" panose="020B0604020202020204" pitchFamily="34" charset="0"/>
              </a:rPr>
              <a:t>visual chains </a:t>
            </a:r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to cover attribute spectrum</a:t>
            </a:r>
          </a:p>
        </p:txBody>
      </p:sp>
      <p:sp>
        <p:nvSpPr>
          <p:cNvPr id="70661" name="Text Box 77"/>
          <p:cNvSpPr txBox="1">
            <a:spLocks noChangeArrowheads="1"/>
          </p:cNvSpPr>
          <p:nvPr/>
        </p:nvSpPr>
        <p:spPr bwMode="auto">
          <a:xfrm>
            <a:off x="193675" y="3359150"/>
            <a:ext cx="88201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cs typeface="Arial" panose="020B0604020202020204" pitchFamily="34" charset="0"/>
              </a:rPr>
              <a:t>Better </a:t>
            </a:r>
            <a:r>
              <a:rPr lang="en-US" altLang="en-US" dirty="0">
                <a:cs typeface="Arial" panose="020B0604020202020204" pitchFamily="34" charset="0"/>
              </a:rPr>
              <a:t>models relative attributes than baselines that use global appearance features or stronger supervision</a:t>
            </a:r>
            <a:endParaRPr lang="en-US" altLang="en-US" dirty="0">
              <a:latin typeface="Ubuntu" charset="0"/>
              <a:cs typeface="Arial" panose="020B0604020202020204" pitchFamily="34" charset="0"/>
            </a:endParaRPr>
          </a:p>
        </p:txBody>
      </p:sp>
      <p:sp>
        <p:nvSpPr>
          <p:cNvPr id="70662" name="Text Box 77"/>
          <p:cNvSpPr txBox="1">
            <a:spLocks noChangeArrowheads="1"/>
          </p:cNvSpPr>
          <p:nvPr/>
        </p:nvSpPr>
        <p:spPr bwMode="auto">
          <a:xfrm>
            <a:off x="381000" y="4743450"/>
            <a:ext cx="83867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>
                <a:latin typeface="Ubuntu" charset="0"/>
                <a:cs typeface="Arial" panose="020B0604020202020204" pitchFamily="34" charset="0"/>
              </a:rPr>
              <a:t>We will share our source code on the project page</a:t>
            </a:r>
          </a:p>
          <a:p>
            <a:pPr algn="ctr" eaLnBrk="1" hangingPunct="1"/>
            <a:endParaRPr lang="en-US" altLang="en-US" i="1">
              <a:latin typeface="Ubuntu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i="1">
                <a:latin typeface="Ubuntu" charset="0"/>
                <a:cs typeface="Arial" panose="020B0604020202020204" pitchFamily="34" charset="0"/>
              </a:rPr>
              <a:t>Thank you! </a:t>
            </a:r>
          </a:p>
          <a:p>
            <a:pPr algn="ctr" eaLnBrk="1" hangingPunct="1"/>
            <a:endParaRPr lang="en-US" altLang="en-US" i="1">
              <a:latin typeface="Ubuntu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1750" y="147638"/>
            <a:ext cx="90868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Prior work on localizing attributes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64469" y="2907933"/>
            <a:ext cx="6654850" cy="1708176"/>
            <a:chOff x="1264469" y="2845007"/>
            <a:chExt cx="6654850" cy="1708176"/>
          </a:xfrm>
        </p:grpSpPr>
        <p:sp>
          <p:nvSpPr>
            <p:cNvPr id="7172" name="Text Box 8"/>
            <p:cNvSpPr txBox="1">
              <a:spLocks noChangeArrowheads="1"/>
            </p:cNvSpPr>
            <p:nvPr/>
          </p:nvSpPr>
          <p:spPr bwMode="auto">
            <a:xfrm>
              <a:off x="1264469" y="3814519"/>
              <a:ext cx="665485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342900" indent="-342900" eaLnBrk="1" hangingPunct="1">
                <a:buFont typeface="Arial" panose="020B0604020202020204" pitchFamily="34" charset="0"/>
                <a:buChar char="•"/>
              </a:pPr>
              <a:r>
                <a:rPr lang="en-US" altLang="en-US" dirty="0" smtClean="0">
                  <a:latin typeface="Ubuntu" charset="0"/>
                  <a:cs typeface="Arial" panose="020B0604020202020204" pitchFamily="34" charset="0"/>
                </a:rPr>
                <a:t>Attribute </a:t>
              </a:r>
              <a:r>
                <a:rPr lang="en-US" altLang="en-US" dirty="0">
                  <a:latin typeface="Ubuntu" charset="0"/>
                  <a:cs typeface="Arial" panose="020B0604020202020204" pitchFamily="34" charset="0"/>
                </a:rPr>
                <a:t>localization with </a:t>
              </a:r>
              <a:r>
                <a:rPr lang="en-US" altLang="en-US" dirty="0">
                  <a:solidFill>
                    <a:srgbClr val="FF0000"/>
                  </a:solidFill>
                  <a:latin typeface="Ubuntu" charset="0"/>
                  <a:cs typeface="Arial" panose="020B0604020202020204" pitchFamily="34" charset="0"/>
                </a:rPr>
                <a:t>human-in-the-loop</a:t>
              </a:r>
              <a:r>
                <a:rPr lang="en-US" altLang="en-US" dirty="0">
                  <a:latin typeface="Ubuntu" charset="0"/>
                  <a:cs typeface="Arial" panose="020B0604020202020204" pitchFamily="34" charset="0"/>
                </a:rPr>
                <a:t>: </a:t>
              </a:r>
              <a:r>
                <a:rPr lang="en-US" altLang="en-US" sz="1800" dirty="0" smtClean="0">
                  <a:latin typeface="Ubuntu" charset="0"/>
                  <a:cs typeface="Arial" panose="020B0604020202020204" pitchFamily="34" charset="0"/>
                </a:rPr>
                <a:t>[</a:t>
              </a:r>
              <a:r>
                <a:rPr lang="en-US" altLang="en-US" sz="1800" dirty="0" err="1">
                  <a:latin typeface="Ubuntu" charset="0"/>
                  <a:cs typeface="Arial" panose="020B0604020202020204" pitchFamily="34" charset="0"/>
                </a:rPr>
                <a:t>Duan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 et al. 2012]</a:t>
              </a:r>
            </a:p>
          </p:txBody>
        </p:sp>
        <p:grpSp>
          <p:nvGrpSpPr>
            <p:cNvPr id="7173" name="Group 9"/>
            <p:cNvGrpSpPr>
              <a:grpSpLocks noChangeAspect="1"/>
            </p:cNvGrpSpPr>
            <p:nvPr/>
          </p:nvGrpSpPr>
          <p:grpSpPr bwMode="auto">
            <a:xfrm>
              <a:off x="1986970" y="2845007"/>
              <a:ext cx="5253578" cy="1005840"/>
              <a:chOff x="0" y="0"/>
              <a:chExt cx="13580" cy="2599"/>
            </a:xfrm>
          </p:grpSpPr>
          <p:pic>
            <p:nvPicPr>
              <p:cNvPr id="7174" name="Picture 1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13" t="49742"/>
              <a:stretch>
                <a:fillRect/>
              </a:stretch>
            </p:blipFill>
            <p:spPr bwMode="auto">
              <a:xfrm>
                <a:off x="4485" y="0"/>
                <a:ext cx="4578" cy="2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175" name="Picture 1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28" b="50139"/>
              <a:stretch>
                <a:fillRect/>
              </a:stretch>
            </p:blipFill>
            <p:spPr bwMode="auto">
              <a:xfrm>
                <a:off x="0" y="62"/>
                <a:ext cx="4515" cy="2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176" name="Picture 1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742" r="53313"/>
              <a:stretch>
                <a:fillRect/>
              </a:stretch>
            </p:blipFill>
            <p:spPr bwMode="auto">
              <a:xfrm>
                <a:off x="9063" y="0"/>
                <a:ext cx="4517" cy="2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1264469" y="972842"/>
            <a:ext cx="6984181" cy="1755962"/>
            <a:chOff x="1264469" y="1068092"/>
            <a:chExt cx="6984181" cy="1755962"/>
          </a:xfrm>
        </p:grpSpPr>
        <p:sp>
          <p:nvSpPr>
            <p:cNvPr id="7178" name="Text Box 3"/>
            <p:cNvSpPr txBox="1">
              <a:spLocks noChangeArrowheads="1"/>
            </p:cNvSpPr>
            <p:nvPr/>
          </p:nvSpPr>
          <p:spPr bwMode="auto">
            <a:xfrm>
              <a:off x="1264469" y="2085390"/>
              <a:ext cx="698418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342900" indent="-342900" eaLnBrk="1" hangingPunct="1">
                <a:buFont typeface="Arial" panose="020B0604020202020204" pitchFamily="34" charset="0"/>
                <a:buChar char="•"/>
              </a:pPr>
              <a:r>
                <a:rPr lang="en-US" altLang="en-US" dirty="0" smtClean="0">
                  <a:latin typeface="Ubuntu" charset="0"/>
                  <a:cs typeface="Arial" panose="020B0604020202020204" pitchFamily="34" charset="0"/>
                </a:rPr>
                <a:t>Attribute </a:t>
              </a:r>
              <a:r>
                <a:rPr lang="en-US" altLang="en-US" dirty="0">
                  <a:latin typeface="Ubuntu" charset="0"/>
                  <a:cs typeface="Arial" panose="020B0604020202020204" pitchFamily="34" charset="0"/>
                </a:rPr>
                <a:t>localization with </a:t>
              </a:r>
              <a:r>
                <a:rPr lang="en-US" altLang="en-US" dirty="0">
                  <a:solidFill>
                    <a:srgbClr val="FF0000"/>
                  </a:solidFill>
                  <a:latin typeface="Ubuntu" charset="0"/>
                  <a:cs typeface="Arial" panose="020B0604020202020204" pitchFamily="34" charset="0"/>
                </a:rPr>
                <a:t>pre-trained detectors</a:t>
              </a:r>
              <a:r>
                <a:rPr lang="en-US" altLang="en-US" dirty="0">
                  <a:latin typeface="Ubuntu" charset="0"/>
                  <a:cs typeface="Arial" panose="020B0604020202020204" pitchFamily="34" charset="0"/>
                </a:rPr>
                <a:t>: </a:t>
              </a:r>
            </a:p>
            <a:p>
              <a:pPr eaLnBrk="1" hangingPunct="1"/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[</a:t>
              </a:r>
              <a:r>
                <a:rPr lang="en-US" altLang="en-US" sz="1800" dirty="0" err="1">
                  <a:latin typeface="Ubuntu" charset="0"/>
                  <a:cs typeface="Arial" panose="020B0604020202020204" pitchFamily="34" charset="0"/>
                </a:rPr>
                <a:t>Bourdev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 et al. 2011, Zhang et al. 2014, Sandeep et al. 2014]</a:t>
              </a:r>
            </a:p>
          </p:txBody>
        </p:sp>
        <p:grpSp>
          <p:nvGrpSpPr>
            <p:cNvPr id="7179" name="Group 4"/>
            <p:cNvGrpSpPr>
              <a:grpSpLocks noChangeAspect="1"/>
            </p:cNvGrpSpPr>
            <p:nvPr/>
          </p:nvGrpSpPr>
          <p:grpSpPr bwMode="auto">
            <a:xfrm>
              <a:off x="1453840" y="1068092"/>
              <a:ext cx="6319838" cy="1084743"/>
              <a:chOff x="0" y="0"/>
              <a:chExt cx="13000" cy="2231"/>
            </a:xfrm>
          </p:grpSpPr>
          <p:pic>
            <p:nvPicPr>
              <p:cNvPr id="718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924" r="45351"/>
              <a:stretch>
                <a:fillRect/>
              </a:stretch>
            </p:blipFill>
            <p:spPr bwMode="auto">
              <a:xfrm>
                <a:off x="8750" y="60"/>
                <a:ext cx="4250" cy="2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181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127" r="45010" b="34317"/>
              <a:stretch>
                <a:fillRect/>
              </a:stretch>
            </p:blipFill>
            <p:spPr bwMode="auto">
              <a:xfrm>
                <a:off x="4440" y="40"/>
                <a:ext cx="4393" cy="20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7182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010" b="67731"/>
              <a:stretch>
                <a:fillRect/>
              </a:stretch>
            </p:blipFill>
            <p:spPr bwMode="auto">
              <a:xfrm>
                <a:off x="0" y="0"/>
                <a:ext cx="4525" cy="2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1264469" y="4833338"/>
            <a:ext cx="7346131" cy="2015616"/>
            <a:chOff x="1264469" y="4699988"/>
            <a:chExt cx="7346131" cy="20156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0825" y="4699988"/>
              <a:ext cx="5945869" cy="1299265"/>
            </a:xfrm>
            <a:prstGeom prst="rect">
              <a:avLst/>
            </a:prstGeom>
          </p:spPr>
        </p:pic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264469" y="5976940"/>
              <a:ext cx="734613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342900" indent="-342900" eaLnBrk="1" hangingPunct="1">
                <a:buFont typeface="Arial" panose="020B0604020202020204" pitchFamily="34" charset="0"/>
                <a:buChar char="•"/>
              </a:pPr>
              <a:r>
                <a:rPr lang="en-US" altLang="en-US" dirty="0">
                  <a:latin typeface="Ubuntu" charset="0"/>
                  <a:cs typeface="Arial" panose="020B0604020202020204" pitchFamily="34" charset="0"/>
                </a:rPr>
                <a:t>Attribute localization </a:t>
              </a:r>
              <a:r>
                <a:rPr lang="en-US" altLang="en-US" dirty="0" smtClean="0">
                  <a:latin typeface="Ubuntu" charset="0"/>
                  <a:cs typeface="Arial" panose="020B0604020202020204" pitchFamily="34" charset="0"/>
                </a:rPr>
                <a:t>with </a:t>
              </a:r>
              <a:r>
                <a:rPr lang="en-US" altLang="en-US" dirty="0" smtClean="0">
                  <a:solidFill>
                    <a:srgbClr val="FF0000"/>
                  </a:solidFill>
                  <a:latin typeface="Ubuntu" charset="0"/>
                  <a:cs typeface="Arial" panose="020B0604020202020204" pitchFamily="34" charset="0"/>
                </a:rPr>
                <a:t>binary attributes</a:t>
              </a:r>
              <a:r>
                <a:rPr lang="en-US" altLang="en-US" dirty="0">
                  <a:latin typeface="Ubuntu" charset="0"/>
                  <a:cs typeface="Arial" panose="020B0604020202020204" pitchFamily="34" charset="0"/>
                </a:rPr>
                <a:t>:</a:t>
              </a:r>
              <a:r>
                <a:rPr lang="en-US" altLang="en-US" dirty="0" smtClean="0">
                  <a:solidFill>
                    <a:srgbClr val="FF0000"/>
                  </a:solidFill>
                  <a:latin typeface="Ubuntu" charset="0"/>
                  <a:cs typeface="Arial" panose="020B0604020202020204" pitchFamily="34" charset="0"/>
                </a:rPr>
                <a:t> </a:t>
              </a:r>
              <a:r>
                <a:rPr lang="en-US" altLang="en-US" sz="1800" dirty="0" smtClean="0">
                  <a:latin typeface="Ubuntu" charset="0"/>
                  <a:cs typeface="Arial" panose="020B0604020202020204" pitchFamily="34" charset="0"/>
                </a:rPr>
                <a:t>[Berg et 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al. </a:t>
              </a:r>
              <a:r>
                <a:rPr lang="en-US" altLang="en-US" sz="1800" dirty="0" smtClean="0">
                  <a:latin typeface="Ubuntu" charset="0"/>
                  <a:cs typeface="Arial" panose="020B0604020202020204" pitchFamily="34" charset="0"/>
                </a:rPr>
                <a:t>2010,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 </a:t>
              </a:r>
              <a:r>
                <a:rPr lang="en-US" altLang="en-US" sz="1800" dirty="0" err="1">
                  <a:latin typeface="Ubuntu" charset="0"/>
                  <a:cs typeface="Arial" panose="020B0604020202020204" pitchFamily="34" charset="0"/>
                </a:rPr>
                <a:t>Bourdev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 et al. 2011, </a:t>
              </a:r>
              <a:r>
                <a:rPr lang="en-US" altLang="en-US" sz="1800" dirty="0" err="1">
                  <a:latin typeface="Ubuntu" charset="0"/>
                  <a:cs typeface="Arial" panose="020B0604020202020204" pitchFamily="34" charset="0"/>
                </a:rPr>
                <a:t>Duan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 et al. </a:t>
              </a:r>
              <a:r>
                <a:rPr lang="en-US" altLang="en-US" sz="1800" dirty="0" smtClean="0">
                  <a:latin typeface="Ubuntu" charset="0"/>
                  <a:cs typeface="Arial" panose="020B0604020202020204" pitchFamily="34" charset="0"/>
                </a:rPr>
                <a:t>2012, Zhang </a:t>
              </a:r>
              <a:r>
                <a:rPr lang="en-US" altLang="en-US" sz="1800" dirty="0">
                  <a:latin typeface="Ubuntu" charset="0"/>
                  <a:cs typeface="Arial" panose="020B0604020202020204" pitchFamily="34" charset="0"/>
                </a:rPr>
                <a:t>et al. </a:t>
              </a:r>
              <a:r>
                <a:rPr lang="en-US" altLang="en-US" sz="1800" dirty="0" smtClean="0">
                  <a:latin typeface="Ubuntu" charset="0"/>
                  <a:cs typeface="Arial" panose="020B0604020202020204" pitchFamily="34" charset="0"/>
                </a:rPr>
                <a:t>2014]</a:t>
              </a:r>
              <a:endParaRPr lang="en-US" altLang="en-US" sz="1800" dirty="0">
                <a:latin typeface="Ubuntu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15900" y="3054350"/>
            <a:ext cx="8670925" cy="1202893"/>
          </a:xfrm>
          <a:prstGeom prst="rect">
            <a:avLst/>
          </a:prstGeom>
          <a:solidFill>
            <a:srgbClr val="D9E0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E40D08"/>
                </a:solidFill>
              </a:rPr>
              <a:t>Requires </a:t>
            </a:r>
            <a:r>
              <a:rPr lang="en-US" altLang="en-US" sz="3600" i="1" dirty="0">
                <a:solidFill>
                  <a:srgbClr val="E40D08"/>
                </a:solidFill>
              </a:rPr>
              <a:t>strong </a:t>
            </a:r>
            <a:r>
              <a:rPr lang="en-US" altLang="en-US" sz="3600" dirty="0">
                <a:solidFill>
                  <a:srgbClr val="E40D08"/>
                </a:solidFill>
              </a:rPr>
              <a:t>human </a:t>
            </a:r>
            <a:r>
              <a:rPr lang="en-US" altLang="en-US" sz="3600" dirty="0" smtClean="0">
                <a:solidFill>
                  <a:srgbClr val="E40D08"/>
                </a:solidFill>
              </a:rPr>
              <a:t>supervision</a:t>
            </a:r>
          </a:p>
          <a:p>
            <a:pPr algn="ctr"/>
            <a:r>
              <a:rPr lang="en-US" altLang="en-US" sz="3600" dirty="0" smtClean="0">
                <a:solidFill>
                  <a:srgbClr val="E40D08"/>
                </a:solidFill>
              </a:rPr>
              <a:t>or </a:t>
            </a:r>
            <a:r>
              <a:rPr lang="en-US" altLang="en-US" sz="3600" i="1" dirty="0" smtClean="0">
                <a:solidFill>
                  <a:srgbClr val="E40D08"/>
                </a:solidFill>
              </a:rPr>
              <a:t>binary</a:t>
            </a:r>
            <a:r>
              <a:rPr lang="en-US" altLang="en-US" sz="3600" dirty="0" smtClean="0">
                <a:solidFill>
                  <a:srgbClr val="E40D08"/>
                </a:solidFill>
              </a:rPr>
              <a:t> attribute annotations</a:t>
            </a:r>
            <a:endParaRPr lang="en-US" altLang="en-US" sz="3600" dirty="0">
              <a:solidFill>
                <a:srgbClr val="E40D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Our goal: </a:t>
            </a:r>
            <a:r>
              <a:rPr lang="en-US" altLang="en-US" sz="4000" i="1" dirty="0">
                <a:latin typeface="Ubuntu" charset="0"/>
                <a:cs typeface="Arial" panose="020B0604020202020204" pitchFamily="34" charset="0"/>
              </a:rPr>
              <a:t>weakly-supervised</a:t>
            </a:r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 </a:t>
            </a:r>
            <a:r>
              <a:rPr lang="en-US" altLang="en-US" sz="4000" i="1" dirty="0" smtClean="0">
                <a:latin typeface="Ubuntu" charset="0"/>
                <a:cs typeface="Arial" panose="020B0604020202020204" pitchFamily="34" charset="0"/>
              </a:rPr>
              <a:t>relative</a:t>
            </a:r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 attribute </a:t>
            </a:r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localization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-93663" y="1828800"/>
            <a:ext cx="93519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Ubuntu" charset="0"/>
                <a:cs typeface="Arial" panose="020B0604020202020204" pitchFamily="34" charset="0"/>
              </a:rPr>
              <a:t>Input:</a:t>
            </a:r>
            <a:r>
              <a:rPr lang="en-US" altLang="en-US" sz="2800" dirty="0">
                <a:solidFill>
                  <a:schemeClr val="hlink"/>
                </a:solidFill>
                <a:latin typeface="Ubuntu" charset="0"/>
                <a:cs typeface="Arial" panose="020B0604020202020204" pitchFamily="34" charset="0"/>
              </a:rPr>
              <a:t> training pairs of ordered images + testing images</a:t>
            </a:r>
            <a:endParaRPr lang="en-US" altLang="en-US" sz="2000" dirty="0">
              <a:solidFill>
                <a:schemeClr val="hlink"/>
              </a:solidFill>
              <a:cs typeface="Arial" panose="020B0604020202020204" pitchFamily="34" charset="0"/>
            </a:endParaRPr>
          </a:p>
        </p:txBody>
      </p:sp>
      <p:sp>
        <p:nvSpPr>
          <p:cNvPr id="8196" name="AutoShape 7"/>
          <p:cNvSpPr>
            <a:spLocks noChangeArrowheads="1"/>
          </p:cNvSpPr>
          <p:nvPr/>
        </p:nvSpPr>
        <p:spPr bwMode="auto">
          <a:xfrm>
            <a:off x="311150" y="2430463"/>
            <a:ext cx="8666163" cy="4037012"/>
          </a:xfrm>
          <a:prstGeom prst="can">
            <a:avLst>
              <a:gd name="adj" fmla="val 21241"/>
            </a:avLst>
          </a:prstGeom>
          <a:noFill/>
          <a:ln w="254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3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428625" y="3460750"/>
            <a:ext cx="5549900" cy="2387600"/>
            <a:chOff x="0" y="0"/>
            <a:chExt cx="8740" cy="3760"/>
          </a:xfrm>
        </p:grpSpPr>
        <p:pic>
          <p:nvPicPr>
            <p:cNvPr id="8198" name="Picture 4" descr="/home/fanyi/tmp/LRA/Picture_comp_3.pngPicture_comp_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" y="93"/>
              <a:ext cx="1377" cy="137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199" name="Picture 5" descr="/home/fanyi/tmp/LRA/Picture_comp_4.pngPicture_comp_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" y="93"/>
              <a:ext cx="1372" cy="1372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0" name="Rectangle 6"/>
            <p:cNvSpPr>
              <a:spLocks noChangeArrowheads="1"/>
            </p:cNvSpPr>
            <p:nvPr/>
          </p:nvSpPr>
          <p:spPr bwMode="auto">
            <a:xfrm>
              <a:off x="4590" y="0"/>
              <a:ext cx="4128" cy="1580"/>
            </a:xfrm>
            <a:prstGeom prst="rect">
              <a:avLst/>
            </a:prstGeom>
            <a:noFill/>
            <a:ln w="38100" cmpd="sng">
              <a:solidFill>
                <a:schemeClr val="hlink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pic>
          <p:nvPicPr>
            <p:cNvPr id="8201" name="Picture 8" descr="/home/fanyi/tmp/LRA/Picture_comp_1.pngPicture_comp_1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" y="2285"/>
              <a:ext cx="1377" cy="137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02" name="Picture 9" descr="/home/fanyi/tmp/LRA/Picture_comp_2.pngPicture_comp_2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" y="2285"/>
              <a:ext cx="1375" cy="137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03" name="Rectangle 10"/>
            <p:cNvSpPr>
              <a:spLocks noChangeArrowheads="1"/>
            </p:cNvSpPr>
            <p:nvPr/>
          </p:nvSpPr>
          <p:spPr bwMode="auto">
            <a:xfrm>
              <a:off x="4610" y="2180"/>
              <a:ext cx="4130" cy="1580"/>
            </a:xfrm>
            <a:prstGeom prst="rect">
              <a:avLst/>
            </a:prstGeom>
            <a:noFill/>
            <a:ln w="38100" cmpd="sng">
              <a:solidFill>
                <a:schemeClr val="hlink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  <p:grpSp>
          <p:nvGrpSpPr>
            <p:cNvPr id="8204" name="Group 11"/>
            <p:cNvGrpSpPr>
              <a:grpSpLocks/>
            </p:cNvGrpSpPr>
            <p:nvPr/>
          </p:nvGrpSpPr>
          <p:grpSpPr bwMode="auto">
            <a:xfrm>
              <a:off x="0" y="2180"/>
              <a:ext cx="4130" cy="1580"/>
              <a:chOff x="0" y="0"/>
              <a:chExt cx="3958" cy="1518"/>
            </a:xfrm>
          </p:grpSpPr>
          <p:pic>
            <p:nvPicPr>
              <p:cNvPr id="8205" name="Picture 12" descr="/home/fanyi/tmp/LRA/1.png1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106"/>
                <a:ext cx="1320" cy="131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8206" name="Picture 13" descr="/home/fanyi/tmp/LRA/2.png2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7" y="106"/>
                <a:ext cx="1320" cy="1319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07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958" cy="1518"/>
              </a:xfrm>
              <a:prstGeom prst="rect">
                <a:avLst/>
              </a:prstGeom>
              <a:noFill/>
              <a:ln w="38100" cmpd="sng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8208" name="Picture 15" descr="877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00" t="35001" r="29466" b="24200"/>
              <a:stretch>
                <a:fillRect/>
              </a:stretch>
            </p:blipFill>
            <p:spPr bwMode="auto">
              <a:xfrm>
                <a:off x="1612" y="420"/>
                <a:ext cx="755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209" name="Picture 16" descr="gi.ph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31818" r="32431" b="31137"/>
            <a:stretch>
              <a:fillRect/>
            </a:stretch>
          </p:blipFill>
          <p:spPr bwMode="auto">
            <a:xfrm>
              <a:off x="6248" y="365"/>
              <a:ext cx="835" cy="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10" name="Picture 17" descr="gi.ph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31818" r="32431" b="31137"/>
            <a:stretch>
              <a:fillRect/>
            </a:stretch>
          </p:blipFill>
          <p:spPr bwMode="auto">
            <a:xfrm>
              <a:off x="6248" y="2555"/>
              <a:ext cx="835" cy="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8211" name="Group 18"/>
            <p:cNvGrpSpPr>
              <a:grpSpLocks/>
            </p:cNvGrpSpPr>
            <p:nvPr/>
          </p:nvGrpSpPr>
          <p:grpSpPr bwMode="auto">
            <a:xfrm>
              <a:off x="0" y="0"/>
              <a:ext cx="4130" cy="1580"/>
              <a:chOff x="0" y="0"/>
              <a:chExt cx="3958" cy="1518"/>
            </a:xfrm>
          </p:grpSpPr>
          <p:pic>
            <p:nvPicPr>
              <p:cNvPr id="8212" name="Picture 19" descr="/home/fanyi/tmp/LRA/Picture_comp_5.pngPicture_comp_5"/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101"/>
                <a:ext cx="1320" cy="1321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8213" name="Picture 20" descr="/home/fanyi/tmp/LRA/Picture_comp_6.pngPicture_comp_6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5" y="101"/>
                <a:ext cx="1318" cy="1321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214" name="Rectangle 2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958" cy="1518"/>
              </a:xfrm>
              <a:prstGeom prst="rect">
                <a:avLst/>
              </a:prstGeom>
              <a:noFill/>
              <a:ln w="38100" cmpd="sng">
                <a:solidFill>
                  <a:schemeClr val="hlink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3000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pic>
            <p:nvPicPr>
              <p:cNvPr id="8215" name="Picture 22" descr="gi.php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84" t="31818" r="32431" b="31137"/>
              <a:stretch>
                <a:fillRect/>
              </a:stretch>
            </p:blipFill>
            <p:spPr bwMode="auto">
              <a:xfrm flipH="1">
                <a:off x="1562" y="365"/>
                <a:ext cx="810" cy="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>
                          <a:alpha val="73000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8216" name="Group 29"/>
          <p:cNvGrpSpPr>
            <a:grpSpLocks/>
          </p:cNvGrpSpPr>
          <p:nvPr/>
        </p:nvGrpSpPr>
        <p:grpSpPr bwMode="auto">
          <a:xfrm>
            <a:off x="6527800" y="3460750"/>
            <a:ext cx="2346325" cy="2093913"/>
            <a:chOff x="0" y="0"/>
            <a:chExt cx="3694" cy="3296"/>
          </a:xfrm>
        </p:grpSpPr>
        <p:pic>
          <p:nvPicPr>
            <p:cNvPr id="8217" name="Picture 23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115"/>
              <a:ext cx="1377" cy="137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18" name="Picture 24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" y="1487"/>
              <a:ext cx="1377" cy="1379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19" name="Picture 25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1802"/>
              <a:ext cx="1377" cy="137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20" name="Picture 26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2" y="1802"/>
              <a:ext cx="1377" cy="1374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21" name="Picture 27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425"/>
              <a:ext cx="1377" cy="137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222" name="Picture 28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" y="425"/>
              <a:ext cx="1380" cy="1377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223" name="Rectangle 34"/>
            <p:cNvSpPr>
              <a:spLocks noChangeArrowheads="1"/>
            </p:cNvSpPr>
            <p:nvPr/>
          </p:nvSpPr>
          <p:spPr bwMode="auto">
            <a:xfrm>
              <a:off x="0" y="0"/>
              <a:ext cx="3694" cy="3296"/>
            </a:xfrm>
            <a:prstGeom prst="rect">
              <a:avLst/>
            </a:prstGeom>
            <a:noFill/>
            <a:ln w="38100" cmpd="sng">
              <a:solidFill>
                <a:schemeClr val="hlink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lIns="90170" tIns="46990" rIns="90170" bIns="4699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cs typeface="Arial" panose="020B0604020202020204" pitchFamily="34" charset="0"/>
              </a:endParaRPr>
            </a:p>
          </p:txBody>
        </p:sp>
      </p:grpSp>
      <p:sp>
        <p:nvSpPr>
          <p:cNvPr id="8224" name="Text Box 35"/>
          <p:cNvSpPr txBox="1">
            <a:spLocks noChangeArrowheads="1"/>
          </p:cNvSpPr>
          <p:nvPr/>
        </p:nvSpPr>
        <p:spPr bwMode="auto">
          <a:xfrm>
            <a:off x="1258888" y="2584450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sp>
        <p:nvSpPr>
          <p:cNvPr id="8225" name="Text Box 35"/>
          <p:cNvSpPr txBox="1">
            <a:spLocks noChangeArrowheads="1"/>
          </p:cNvSpPr>
          <p:nvPr/>
        </p:nvSpPr>
        <p:spPr bwMode="auto">
          <a:xfrm>
            <a:off x="1885950" y="5884863"/>
            <a:ext cx="2635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Training pairs</a:t>
            </a:r>
            <a:endParaRPr lang="en-US" altLang="en-US">
              <a:latin typeface="FreeMono" charset="0"/>
              <a:cs typeface="Arial" panose="020B0604020202020204" pitchFamily="34" charset="0"/>
            </a:endParaRPr>
          </a:p>
        </p:txBody>
      </p:sp>
      <p:sp>
        <p:nvSpPr>
          <p:cNvPr id="8226" name="Text Box 35"/>
          <p:cNvSpPr txBox="1">
            <a:spLocks noChangeArrowheads="1"/>
          </p:cNvSpPr>
          <p:nvPr/>
        </p:nvSpPr>
        <p:spPr bwMode="auto">
          <a:xfrm>
            <a:off x="6383338" y="5600700"/>
            <a:ext cx="2635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latin typeface="Ubuntu" charset="0"/>
                <a:cs typeface="Arial" panose="020B0604020202020204" pitchFamily="34" charset="0"/>
              </a:rPr>
              <a:t>Testing images</a:t>
            </a:r>
            <a:endParaRPr lang="en-US" altLang="en-US">
              <a:latin typeface="FreeMono" charset="0"/>
              <a:cs typeface="Arial" panose="020B0604020202020204" pitchFamily="34" charset="0"/>
            </a:endParaRPr>
          </a:p>
        </p:txBody>
      </p:sp>
      <p:grpSp>
        <p:nvGrpSpPr>
          <p:cNvPr id="8227" name="Group 35"/>
          <p:cNvGrpSpPr>
            <a:grpSpLocks/>
          </p:cNvGrpSpPr>
          <p:nvPr/>
        </p:nvGrpSpPr>
        <p:grpSpPr bwMode="auto">
          <a:xfrm>
            <a:off x="6108700" y="2432050"/>
            <a:ext cx="285750" cy="4002088"/>
            <a:chOff x="0" y="0"/>
            <a:chExt cx="451" cy="6303"/>
          </a:xfrm>
        </p:grpSpPr>
        <p:sp>
          <p:nvSpPr>
            <p:cNvPr id="8228" name="Line 30"/>
            <p:cNvSpPr>
              <a:spLocks noChangeShapeType="1"/>
            </p:cNvSpPr>
            <p:nvPr/>
          </p:nvSpPr>
          <p:spPr bwMode="auto">
            <a:xfrm flipH="1">
              <a:off x="0" y="5"/>
              <a:ext cx="441" cy="1313"/>
            </a:xfrm>
            <a:prstGeom prst="line">
              <a:avLst/>
            </a:prstGeom>
            <a:noFill/>
            <a:ln w="38100" cmpd="sng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229" name="Line 33"/>
            <p:cNvSpPr>
              <a:spLocks noChangeShapeType="1"/>
            </p:cNvSpPr>
            <p:nvPr/>
          </p:nvSpPr>
          <p:spPr bwMode="auto">
            <a:xfrm>
              <a:off x="446" y="0"/>
              <a:ext cx="5" cy="4990"/>
            </a:xfrm>
            <a:prstGeom prst="line">
              <a:avLst/>
            </a:prstGeom>
            <a:noFill/>
            <a:ln w="38100" cmpd="sng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230" name="Line 33"/>
            <p:cNvSpPr>
              <a:spLocks noChangeShapeType="1"/>
            </p:cNvSpPr>
            <p:nvPr/>
          </p:nvSpPr>
          <p:spPr bwMode="auto">
            <a:xfrm>
              <a:off x="0" y="1300"/>
              <a:ext cx="0" cy="5003"/>
            </a:xfrm>
            <a:prstGeom prst="line">
              <a:avLst/>
            </a:prstGeom>
            <a:noFill/>
            <a:ln w="38100" cmpd="sng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8231" name="Line 30"/>
            <p:cNvSpPr>
              <a:spLocks noChangeShapeType="1"/>
            </p:cNvSpPr>
            <p:nvPr/>
          </p:nvSpPr>
          <p:spPr bwMode="auto">
            <a:xfrm flipH="1">
              <a:off x="10" y="4990"/>
              <a:ext cx="441" cy="1313"/>
            </a:xfrm>
            <a:prstGeom prst="line">
              <a:avLst/>
            </a:prstGeom>
            <a:noFill/>
            <a:ln w="38100" cmpd="sng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7639050"/>
            <a:ext cx="143351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7639050"/>
            <a:ext cx="143986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0" name="Picture 1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7639050"/>
            <a:ext cx="1439862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1" name="Picture 1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7639050"/>
            <a:ext cx="143986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2" name="Picture 1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7639050"/>
            <a:ext cx="1438275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1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7639050"/>
            <a:ext cx="143986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4" name="Picture 1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05063"/>
            <a:ext cx="1439862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5" name="Picture 1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405063"/>
            <a:ext cx="1438275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6" name="Picture 1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405063"/>
            <a:ext cx="1438275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7" name="Picture 1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405063"/>
            <a:ext cx="1439862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8" name="Picture 19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405063"/>
            <a:ext cx="1439863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9229" name="Picture 2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405063"/>
            <a:ext cx="1439863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9230" name="Text Box 26"/>
          <p:cNvSpPr txBox="1">
            <a:spLocks noChangeArrowheads="1"/>
          </p:cNvSpPr>
          <p:nvPr/>
        </p:nvSpPr>
        <p:spPr bwMode="auto">
          <a:xfrm>
            <a:off x="0" y="1881188"/>
            <a:ext cx="9172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latin typeface="Ubuntu" charset="0"/>
                <a:cs typeface="Arial" panose="020B0604020202020204" pitchFamily="34" charset="0"/>
              </a:rPr>
              <a:t>Output:</a:t>
            </a:r>
            <a:r>
              <a:rPr lang="en-US" altLang="en-US" sz="2800">
                <a:solidFill>
                  <a:schemeClr val="hlink"/>
                </a:solidFill>
                <a:latin typeface="Ubuntu" charset="0"/>
                <a:cs typeface="Arial" panose="020B0604020202020204" pitchFamily="34" charset="0"/>
              </a:rPr>
              <a:t> (1) discover spatial extent of relative attribute </a:t>
            </a:r>
            <a:endParaRPr lang="en-US" altLang="en-US" sz="2000">
              <a:solidFill>
                <a:schemeClr val="hlink"/>
              </a:solidFill>
              <a:cs typeface="Arial" panose="020B0604020202020204" pitchFamily="34" charset="0"/>
            </a:endParaRPr>
          </a:p>
        </p:txBody>
      </p:sp>
      <p:sp>
        <p:nvSpPr>
          <p:cNvPr id="9231" name="Text Box 35"/>
          <p:cNvSpPr txBox="1">
            <a:spLocks noChangeArrowheads="1"/>
          </p:cNvSpPr>
          <p:nvPr/>
        </p:nvSpPr>
        <p:spPr bwMode="auto">
          <a:xfrm>
            <a:off x="1190625" y="6215063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sp>
        <p:nvSpPr>
          <p:cNvPr id="9232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Our goal: </a:t>
            </a:r>
            <a:r>
              <a:rPr lang="en-US" altLang="en-US" sz="4000" i="1" dirty="0">
                <a:latin typeface="Ubuntu" charset="0"/>
                <a:cs typeface="Arial" panose="020B0604020202020204" pitchFamily="34" charset="0"/>
              </a:rPr>
              <a:t>weakly-supervised</a:t>
            </a:r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 </a:t>
            </a:r>
            <a:r>
              <a:rPr lang="en-US" altLang="en-US" sz="4000" i="1" dirty="0" smtClean="0">
                <a:latin typeface="Ubuntu" charset="0"/>
                <a:cs typeface="Arial" panose="020B0604020202020204" pitchFamily="34" charset="0"/>
              </a:rPr>
              <a:t>relative</a:t>
            </a:r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 attribute </a:t>
            </a:r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localization</a:t>
            </a:r>
          </a:p>
        </p:txBody>
      </p:sp>
      <p:grpSp>
        <p:nvGrpSpPr>
          <p:cNvPr id="9233" name="Group 17"/>
          <p:cNvGrpSpPr>
            <a:grpSpLocks/>
          </p:cNvGrpSpPr>
          <p:nvPr/>
        </p:nvGrpSpPr>
        <p:grpSpPr bwMode="auto">
          <a:xfrm>
            <a:off x="44450" y="3965575"/>
            <a:ext cx="9061450" cy="2246313"/>
            <a:chOff x="0" y="0"/>
            <a:chExt cx="14271" cy="3539"/>
          </a:xfrm>
        </p:grpSpPr>
        <p:pic>
          <p:nvPicPr>
            <p:cNvPr id="9234" name="Picture 2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271"/>
              <a:ext cx="2265" cy="226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235" name="Picture 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" y="1271"/>
              <a:ext cx="2268" cy="226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236" name="Picture 4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" y="1271"/>
              <a:ext cx="2268" cy="226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237" name="Picture 5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3" y="1271"/>
              <a:ext cx="2268" cy="226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238" name="Picture 6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71"/>
              <a:ext cx="2265" cy="226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239" name="Picture 7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" y="1271"/>
              <a:ext cx="2268" cy="2268"/>
            </a:xfrm>
            <a:prstGeom prst="rect">
              <a:avLst/>
            </a:prstGeom>
            <a:noFill/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40" name="AutoShape 24"/>
            <p:cNvSpPr>
              <a:spLocks noChangeArrowheads="1"/>
            </p:cNvSpPr>
            <p:nvPr/>
          </p:nvSpPr>
          <p:spPr bwMode="auto">
            <a:xfrm>
              <a:off x="6843" y="0"/>
              <a:ext cx="583" cy="1105"/>
            </a:xfrm>
            <a:prstGeom prst="downArrow">
              <a:avLst>
                <a:gd name="adj1" fmla="val 50000"/>
                <a:gd name="adj2" fmla="val 47463"/>
              </a:avLst>
            </a:prstGeom>
            <a:solidFill>
              <a:srgbClr val="FFFF00"/>
            </a:solidFill>
            <a:ln w="38100" cmpd="sng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4764088"/>
            <a:ext cx="1438275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4764088"/>
            <a:ext cx="1439863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4764088"/>
            <a:ext cx="1439862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4764088"/>
            <a:ext cx="1439862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764088"/>
            <a:ext cx="1438275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4764088"/>
            <a:ext cx="1439863" cy="143986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2" name="Picture 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7639050"/>
            <a:ext cx="143351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3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7639050"/>
            <a:ext cx="143986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4" name="Picture 1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7639050"/>
            <a:ext cx="1439862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5" name="Picture 1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7639050"/>
            <a:ext cx="143986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6" name="Picture 1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7639050"/>
            <a:ext cx="1438275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7" name="Picture 1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7639050"/>
            <a:ext cx="1439863" cy="144145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8" name="Picture 1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406650"/>
            <a:ext cx="1439862" cy="143986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79" name="Picture 16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406650"/>
            <a:ext cx="1438275" cy="143986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80" name="Picture 17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406650"/>
            <a:ext cx="1438275" cy="143986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81" name="Picture 18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406650"/>
            <a:ext cx="1439862" cy="143986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82" name="Picture 19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2406650"/>
            <a:ext cx="1439863" cy="143986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1283" name="Picture 20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406650"/>
            <a:ext cx="1439863" cy="1439863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grpSp>
        <p:nvGrpSpPr>
          <p:cNvPr id="11284" name="Group 21"/>
          <p:cNvGrpSpPr>
            <a:grpSpLocks/>
          </p:cNvGrpSpPr>
          <p:nvPr/>
        </p:nvGrpSpPr>
        <p:grpSpPr bwMode="auto">
          <a:xfrm>
            <a:off x="36513" y="3913188"/>
            <a:ext cx="9136062" cy="854075"/>
            <a:chOff x="0" y="0"/>
            <a:chExt cx="14387" cy="1347"/>
          </a:xfrm>
        </p:grpSpPr>
        <p:sp>
          <p:nvSpPr>
            <p:cNvPr id="11285" name="Arrow 263"/>
            <p:cNvSpPr>
              <a:spLocks noChangeShapeType="1"/>
            </p:cNvSpPr>
            <p:nvPr/>
          </p:nvSpPr>
          <p:spPr bwMode="auto">
            <a:xfrm>
              <a:off x="95" y="671"/>
              <a:ext cx="14092" cy="3"/>
            </a:xfrm>
            <a:prstGeom prst="line">
              <a:avLst/>
            </a:prstGeom>
            <a:noFill/>
            <a:ln w="44450" cmpd="sng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3000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Text Box 23"/>
            <p:cNvSpPr txBox="1">
              <a:spLocks noChangeArrowheads="1"/>
            </p:cNvSpPr>
            <p:nvPr/>
          </p:nvSpPr>
          <p:spPr bwMode="auto">
            <a:xfrm>
              <a:off x="0" y="0"/>
              <a:ext cx="6505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Predicted Attribute Strength</a:t>
              </a:r>
            </a:p>
          </p:txBody>
        </p:sp>
        <p:sp>
          <p:nvSpPr>
            <p:cNvPr id="11287" name="Text Box 24"/>
            <p:cNvSpPr txBox="1">
              <a:spLocks noChangeArrowheads="1"/>
            </p:cNvSpPr>
            <p:nvPr/>
          </p:nvSpPr>
          <p:spPr bwMode="auto">
            <a:xfrm>
              <a:off x="0" y="774"/>
              <a:ext cx="3717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11288" name="Text Box 25"/>
            <p:cNvSpPr txBox="1">
              <a:spLocks noChangeArrowheads="1"/>
            </p:cNvSpPr>
            <p:nvPr/>
          </p:nvSpPr>
          <p:spPr bwMode="auto">
            <a:xfrm>
              <a:off x="12987" y="774"/>
              <a:ext cx="14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3000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Ubuntu" charset="0"/>
                  <a:cs typeface="Arial" panose="020B0604020202020204" pitchFamily="34" charset="0"/>
                </a:rPr>
                <a:t>Weak</a:t>
              </a:r>
            </a:p>
          </p:txBody>
        </p:sp>
      </p:grp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0" y="1865313"/>
            <a:ext cx="9172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latin typeface="Ubuntu" charset="0"/>
                <a:cs typeface="Arial" panose="020B0604020202020204" pitchFamily="34" charset="0"/>
              </a:rPr>
              <a:t>Output: </a:t>
            </a:r>
            <a:r>
              <a:rPr lang="en-US" altLang="en-US" sz="2800">
                <a:solidFill>
                  <a:schemeClr val="hlink"/>
                </a:solidFill>
                <a:latin typeface="Ubuntu" charset="0"/>
                <a:cs typeface="Arial" panose="020B0604020202020204" pitchFamily="34" charset="0"/>
              </a:rPr>
              <a:t>(2) rank images based on attribute strength </a:t>
            </a:r>
            <a:endParaRPr lang="en-US" altLang="en-US" sz="2000">
              <a:solidFill>
                <a:schemeClr val="hlink"/>
              </a:solidFill>
              <a:cs typeface="Arial" panose="020B0604020202020204" pitchFamily="34" charset="0"/>
            </a:endParaRPr>
          </a:p>
        </p:txBody>
      </p:sp>
      <p:sp>
        <p:nvSpPr>
          <p:cNvPr id="11290" name="Text Box 35"/>
          <p:cNvSpPr txBox="1">
            <a:spLocks noChangeArrowheads="1"/>
          </p:cNvSpPr>
          <p:nvPr/>
        </p:nvSpPr>
        <p:spPr bwMode="auto">
          <a:xfrm>
            <a:off x="1190625" y="6215063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Ubuntu" charset="0"/>
                <a:cs typeface="Arial" panose="020B0604020202020204" pitchFamily="34" charset="0"/>
              </a:rPr>
              <a:t>Attribute: 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Smile</a:t>
            </a:r>
          </a:p>
        </p:txBody>
      </p:sp>
      <p:sp>
        <p:nvSpPr>
          <p:cNvPr id="11291" name="Text Box 2"/>
          <p:cNvSpPr txBox="1">
            <a:spLocks noChangeArrowheads="1"/>
          </p:cNvSpPr>
          <p:nvPr/>
        </p:nvSpPr>
        <p:spPr bwMode="auto">
          <a:xfrm>
            <a:off x="31750" y="471488"/>
            <a:ext cx="90868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Our goal: </a:t>
            </a:r>
            <a:r>
              <a:rPr lang="en-US" altLang="en-US" sz="4000" i="1" dirty="0">
                <a:latin typeface="Ubuntu" charset="0"/>
                <a:cs typeface="Arial" panose="020B0604020202020204" pitchFamily="34" charset="0"/>
              </a:rPr>
              <a:t>weakly-supervised</a:t>
            </a:r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 </a:t>
            </a:r>
            <a:r>
              <a:rPr lang="en-US" altLang="en-US" sz="4000" i="1" dirty="0" smtClean="0">
                <a:latin typeface="Ubuntu" charset="0"/>
                <a:cs typeface="Arial" panose="020B0604020202020204" pitchFamily="34" charset="0"/>
              </a:rPr>
              <a:t>relative</a:t>
            </a:r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 attribute </a:t>
            </a:r>
            <a:r>
              <a:rPr lang="en-US" altLang="en-US" sz="4000" dirty="0">
                <a:latin typeface="Ubuntu" charset="0"/>
                <a:cs typeface="Arial" panose="020B0604020202020204" pitchFamily="34" charset="0"/>
              </a:rPr>
              <a:t>localization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65417 0.000000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66944 0.000000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48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31944 0.000000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79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32917 0.000000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2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67986 0.000000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816100"/>
            <a:ext cx="251936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816100"/>
            <a:ext cx="251936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</p:pic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1943100" y="4727575"/>
            <a:ext cx="526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i="1">
                <a:latin typeface="Ubuntu" charset="0"/>
                <a:cs typeface="Arial" panose="020B0604020202020204" pitchFamily="34" charset="0"/>
              </a:rPr>
              <a:t>Who is "smiling" more?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1750" y="245863"/>
            <a:ext cx="90868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3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Localization can be difficult for </a:t>
            </a:r>
          </a:p>
          <a:p>
            <a:pPr algn="ctr" eaLnBrk="1" hangingPunct="1"/>
            <a:r>
              <a:rPr lang="en-US" altLang="en-US" sz="4000" dirty="0" smtClean="0">
                <a:latin typeface="Ubuntu" charset="0"/>
                <a:cs typeface="Arial" panose="020B0604020202020204" pitchFamily="34" charset="0"/>
              </a:rPr>
              <a:t>relative attributes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Default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33996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339966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7DB6EF"/>
    </a:accent1>
    <a:accent2>
      <a:srgbClr val="C0504D"/>
    </a:accent2>
    <a:accent3>
      <a:srgbClr val="FFFFFF"/>
    </a:accent3>
    <a:accent4>
      <a:srgbClr val="000000"/>
    </a:accent4>
    <a:accent5>
      <a:srgbClr val="BFD7F6"/>
    </a:accent5>
    <a:accent6>
      <a:srgbClr val="AE4845"/>
    </a:accent6>
    <a:hlink>
      <a:srgbClr val="0066CC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Pages>0</Pages>
  <Words>865</Words>
  <Characters>0</Characters>
  <Application>Microsoft Office PowerPoint</Application>
  <DocSecurity>0</DocSecurity>
  <PresentationFormat>On-screen Show (4:3)</PresentationFormat>
  <Lines>0</Lines>
  <Paragraphs>210</Paragraphs>
  <Slides>47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MS PGothic</vt:lpstr>
      <vt:lpstr>Arial</vt:lpstr>
      <vt:lpstr>Courier New</vt:lpstr>
      <vt:lpstr>FreeMono</vt:lpstr>
      <vt:lpstr>Times New Roman</vt:lpstr>
      <vt:lpstr>Ubuntu</vt:lpstr>
      <vt:lpstr>Wingdings</vt:lpstr>
      <vt:lpstr>东文宋体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fanyi</dc:creator>
  <cp:keywords/>
  <dc:description/>
  <cp:lastModifiedBy>Fanyi</cp:lastModifiedBy>
  <cp:revision>73</cp:revision>
  <dcterms:created xsi:type="dcterms:W3CDTF">2013-11-28T06:11:31Z</dcterms:created>
  <dcterms:modified xsi:type="dcterms:W3CDTF">2015-12-18T00:46:51Z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1033-9.1.0.4885</vt:lpwstr>
  </property>
</Properties>
</file>