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3" r:id="rId2"/>
    <p:sldId id="351" r:id="rId3"/>
    <p:sldId id="282" r:id="rId4"/>
    <p:sldId id="353" r:id="rId5"/>
    <p:sldId id="360" r:id="rId6"/>
    <p:sldId id="304" r:id="rId7"/>
    <p:sldId id="361" r:id="rId8"/>
    <p:sldId id="362" r:id="rId9"/>
    <p:sldId id="302" r:id="rId10"/>
    <p:sldId id="364" r:id="rId11"/>
    <p:sldId id="368" r:id="rId12"/>
    <p:sldId id="369" r:id="rId13"/>
    <p:sldId id="365" r:id="rId14"/>
    <p:sldId id="371" r:id="rId15"/>
    <p:sldId id="377" r:id="rId16"/>
    <p:sldId id="378" r:id="rId17"/>
    <p:sldId id="379" r:id="rId18"/>
    <p:sldId id="380" r:id="rId19"/>
    <p:sldId id="4238" r:id="rId20"/>
    <p:sldId id="4239" r:id="rId21"/>
    <p:sldId id="393" r:id="rId22"/>
    <p:sldId id="317" r:id="rId23"/>
    <p:sldId id="316" r:id="rId24"/>
    <p:sldId id="381" r:id="rId25"/>
    <p:sldId id="313" r:id="rId26"/>
    <p:sldId id="314" r:id="rId27"/>
    <p:sldId id="392" r:id="rId28"/>
    <p:sldId id="384" r:id="rId29"/>
    <p:sldId id="387" r:id="rId30"/>
    <p:sldId id="4240" r:id="rId31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744"/>
    <a:srgbClr val="7CB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84"/>
    <p:restoredTop sz="89081"/>
  </p:normalViewPr>
  <p:slideViewPr>
    <p:cSldViewPr snapToGrid="0" showGuides="1">
      <p:cViewPr varScale="1">
        <p:scale>
          <a:sx n="116" d="100"/>
          <a:sy n="116" d="100"/>
        </p:scale>
        <p:origin x="1408" y="184"/>
      </p:cViewPr>
      <p:guideLst>
        <p:guide orient="horz" pos="2114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indent="0" fontAlgn="base"/>
            <a:endParaRPr lang="en-US" altLang="zh-CN" sz="1200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indent="0" algn="r" fontAlgn="base"/>
            <a:fld id="{BB962C8B-B14F-4D97-AF65-F5344CB8AC3E}" type="datetimeFigureOut">
              <a:rPr lang="en-US" altLang="zh-CN" sz="1200" strike="noStrike" noProof="1"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indent="0" fontAlgn="base"/>
            <a:endParaRPr lang="en-US" altLang="zh-CN" sz="1200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indent="0" algn="r" fontAlgn="base"/>
            <a:fld id="{9A0DB2DC-4C9A-4742-B13C-FB6460FD3503}" type="slidenum">
              <a:rPr lang="en-US" altLang="zh-CN" sz="1200" strike="noStrike" noProof="1"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7:35.92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11 24575,'32'-5'0,"-8"0"0,6 5 0,-14 0 0,14 0 0,-7 0 0,9 0 0,-11 0 0,0 0 0,-13 0 0,2 0 0,1 0 0,0 0 0,0 0 0,-1 0 0,-3 0 0,4 0 0,-3 0 0,2 0 0,-3 0 0,4 0 0,-3 0 0,2 0 0,-6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7T01:01:08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0 103 24575,'70'-7'0,"-1"0"0,-11 1 0,1 1 0,9 4 0,2 2-1897,3-1 1,2 0 1896,9 0 0,3 0-663,-19 0 1,1 0-1,-1 0 663,29 2 0,-3-4 0,-8-8 0,0-2 34,7 4 0,-5-2-34,-32-3 0,-2 1-142,17 4 1,-4 4 141,0 4 0,29 0 1562,-53 0-1562,14 0 2529,-19 0-2529,-9 0 1512,-2 4-1512,-13-3 393,2 2-393,-2-3 0,3 0 0,29 0 0,26 0 0,14 0 0,-5 0 0,-5 0 0,-33 0 0,5 0 0,-12 0 0,-16 0 0,16 0 0,-20 0 0,10 0 0,-13 0 0,5-4 0,-5 3 0,4-2 0,5 3 0,27 0 0,32 0 0,-22 0 0,6 0-925,17 0 1,3 0 924,-8 0 0,-2 0 0,-10 0 0,-6 0 0,18 0 0,-48 0 0,-2 0 0,-14 0 0,0 0 0,-1 0 1849,2 0-1849,3 0 0,10 0 0,21 0 0,-5 0 0,33 9 0,-13 2 0,-6-6 0,5 1-721,-8 4 0,2 0 721,25-2 0,0-1 0,-25 0 0,-3 0-186,8 0 1,-2-1 185,22-6 0,-28 0 0,-15 0 0,-31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7T01:01:16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 24575,'41'0'0,"-11"0"0,66 0 0,-10 0-1693,-27 0 1,6 0 1692,15 0 0,2 0 0,-7 0 0,3 0-725,-12 0 0,4 0 1,-1 0 724,26 0 0,0 0 0,-25 0 0,0 0 0,0 0 0,0 0 0,-1 0 0,2 0 0,4 0 0,2 0 0,0 0-435,0 0 0,1 0 0,0 0 435,0 0 0,0 0 0,0 0 0,5 0 0,0 0 0,-1 0 0,-9 0 0,-2 0 0,-1 0 0,0 0 0,0 0 0,0 0 0,5 0 0,1 0 0,-3 0 0,15 0 0,1 0 0,-10 0 0,4 0 0,-2 0 0,16 0 0,1 0 0,-17 0 0,4 0 0,-3 0 0,-10 0 0,-2 0 0,3 0-883,14 0 1,3 0-1,0 0 883,-5 0 0,1 0 0,0 0 0,5 0 0,1 0 0,2 0 0,3 0 0,0 0 0,-1 0 0,-8 0 0,-3 0 0,0 0 0,-6 0 0,-1 0 0,-2 0-51,-5 0 0,-2 0 1,-4 0 50,11 0 0,-4 0 659,-8 0 1,-4 0-660,-8 0 0,-4 0 2230,14 0-2230,34 0 0,-29 0 0,-18 0 0,2 0 1420,-1 0 1,0 0-1421,2 0 0,1 0 333,18 0 0,1 0-333,-7 0 0,-1 0 0,9 2 0,-3-4 0,-16-7 0,-3 0 291,2 8 1,-5-2-292,1-15 37,-5 14-37,-30 3 168,-1-7 0,-4 7 0,-5-3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7:37.76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24575,'18'4'0,"18"-1"0,-8-3 0,10 0 0,-27 0 0,-1 0 0,8 0 0,3 0 0,3 0 0,-2 0 0,0 0 0,-9 0 0,5 0 0,-11-3 0,4 2 0,-3-2 0,5 3 0,-2 0 0,0 0 0,3 0 0,-3 0 0,0 0 0,0 0 0,7 0 0,-8 0 0,8 0 0,-14 0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7:39.5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28 24575,'15'0'0,"7"0"0,-9 0 0,8 0 0,-10 0 0,3 0 0,-2 0 0,9 0 0,0-4 0,2 2 0,-4-2 0,-8 4 0,7 0 0,18-8 0,0 6 0,27-5 0,3 7 0,5 0 0,-11 0 0,-23 0 0,-29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9T22:47:41.1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62 24575,'71'-34'0,"8"7"0,-28 27 0,-7 0 0,-10 0 0,3 7 0,-20-5 0,21 6 0,-27-8 0,-1 0 0,1 0 0,-7 0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6T19:37:45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3816 560 24575,'4'-7'0,"-4"-3"0,-7 2 0,-12 0 0,-13-17 0,-2 19 0,2-19 0,-13 16 0,1 4 0,0-9 0,-1 13 0,21-10 0,0 9 0,2-2 0,-16-4 0,21 6 0,-28-5 0,9 7 0,8-3 0,-33 2 0,1-20 0,-11 8 0,23-1 0,-2-1-527,-37-4 527,36 4 0,0 1 0,-20 0 0,-8-11 0,28 23 0,-16-13 0,16 8 0,-28-20 0,24 11 0,-28-12 0,16 19 0,0 1 0,0 1 0,16 5 527,11-6-527,-5-7 0,1 12 0,-23-20 0,-16 22-705,-3-16 705,34 11 0,1 1 0,-20-7-153,-23 3 153,39-6 0,-12 11 0,27-10 0,21 14 0,-2 0 699,8 0-699,-17 0 159,-10 0-159,-27 0 0,17 0 0,-2 0-345,-1 0 0,0 0 345,-7 0 0,2 0 0,5-1 0,3 2 0,-21 3 0,16-3 0,33 4 0,7-5 0,4 3 0,1 1 690,-1 3-690,0 4 0,0-7 0,-3 6 0,6-9 0,-6 5 0,6-5 0,-5 9 0,5-6 0,-3 7 0,4-4 0,0 0 0,-4 3 0,3-2 0,-2 6 0,3-6 0,-4 5 0,3-5 0,-2 6 0,2-3 0,-5 11 0,7-9 0,-6 5 0,6 0 0,2-8 0,-4 8 0,7-8 0,-9 2 0,9-1 0,-10 10 0,6-11 0,-3 11 0,-6-2 0,5-6 0,-4 8 0,6-13 0,-1 6 0,1-6 0,3 2 0,1-3 0,0 0 0,-1-6 0,-4-2 0,4-6 0,1-4 0,0 0 0,-1 0 0,0-3 0,-3 6 0,7-5 0,-4 1 0,4 1 0,0 1 0,0 2 0,0-2 0,0-1 0,0-11 0,0-2 0,0 0 0,0 5 0,-3 8 0,2 10 0,-2 2 0,3 17 0,-3-5 0,2 6 0,-2-5 0,3-6 0,0 2 0,0-3 0,0 11 0,0-8 0,0 8 0,0-8 0,0-2 0,-7 6 0,6 5 0,-6-6 0,7 16 0,0-19 0,4 8 0,0-14 0,6-1 0,1-6 0,11-3 0,-6 2 0,6-1 0,-7 2 0,-4 2 0,-1-2 0,1 3 0,-3 0 0,2 0 0,-3-4 0,11 4 0,-5-10 0,17 8 0,-17-4 0,16 1 0,-16 1 0,17-2 0,-21 3 0,5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6T19:38:35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24575,'9'-1'0,"-4"2"0,4 8 0,-8 0 0,3 5 0,-4-4 0,0 7 0,0-7 0,0 4 0,0-5 0,0 4 0,0-3 0,0 4 0,0-5 0,0 4 0,8 2 0,-6-1 0,6 3 0,-8-6 0,4 2 0,-3-4 0,3 4 0,-4 2 0,0-1 0,0 13 0,4-10 0,-3 42 0,10-24 0,2 26 0,-4-30 0,3-7 0,-12-11 0,4-3 0,-3 3 0,3-3 0,-4 3 0,0-3 0,0 3 0,0-3 0,0 8 0,0-4 0,0 4 0,0-3 0,-6 12 0,5-14 0,-9 14 0,3-3 0,1-7 0,0 10 0,6-17 0,-4 8 0,3-4 0,-12 5 0,7-5 0,-3 3 0,5-2 0,4-1 0,0 13 0,0-14 0,0 10 0,0 0 0,0-10 0,0 10 0,0-9 0,0-4 0,0 7 0,0-3 0,0 1 0,0-2 0,0-4 0,0 5 0,0-4 0,4 7 0,-3-2 0,3-1 0,-4-1 0,0-4 0,0 5 0,4 0 0,-3 0 0,7 4 0,-7-4 0,3 1 0,2 12 0,-4-15 0,4 12 0,-6-11 0,12 11 0,-9-3 0,9 3 0,-8-10 0,-3-5 0,7 4 0,-7-3 0,7 4 0,-7-5 0,3 14 0,1-6 0,0 7 0,0-11 0,3-3 0,-7-1 0,3 0 0,-4 4 0,4-2 0,-3 2 0,3-4 0,-4 4 0,0-2 0,0 2 0,0-4 0,0 4 0,0-2 0,0 2 0,0-4 0,0 4 0,0-2 0,-4 2 0,-1-4 0,0 5 0,1-4 0,-1 3 0,4 10 0,-3-6 0,-2 21 0,5-21 0,-11 20 0,10-24 0,-4 14 0,6-17 0,0 8 0,0-4 0,0 0 0,0 14 0,-4-11 0,-1 7 0,0-11 0,0-4 0,5 0 0,0 1 0,0 3 0,0-3 0,0 4 0,0-5 0,0 14 0,0-10 0,0 10 0,0-10 0,0 11 0,0-3 0,0 3 0,0-6 0,0-4 0,0 0 0,0 0 0,0 9 0,0-10 0,0 10 0,-4-10 0,3 11 0,-3-7 0,4 10 0,-4-12 0,3-1 0,-3 3 0,4-6 0,-4 2 0,3-4 0,-4 14 0,5-6 0,0 12 0,0-15 0,0 3 0,0-7 0,0 4 0,0-5 0,0 4 0,0 2 0,0-1 0,0 33 0,0-29 0,0 30 0,0-34 0,0 0 0,0 0 0,0-5 0,0 4 0,0-3 0,0 4 0,0-5 0,0 4 0,0-3 0,0 4 0,0-5 0,0 4 0,0 2 0,0-1 0,0 13 0,0-14 0,0 10 0,0-10 0,0-2 0,0 2 0,0 0 0,0 2 0,0-1 0,0-1 0,0 0 0,-4 2 0,-1-1 0,0 4 0,1-8 0,4 3 0,0 10 0,0-6 0,0 7 0,0-6 0,0-8 0,0 3 0,0-4 0,0 5 0,0-4 0,0 3 0,0-4 0,0 5 0,0-4 0,0 3 0,0 11 0,0-8 0,0 9 0,0-8 0,0-7 0,0 8 0,0-4 0,0 0 0,0 0 0,0-5 0,0 14 0,0-10 0,0 10 0,0 0 0,0-10 0,0 10 0,0 0 0,0-10 0,0 10 0,0-10 0,0-3 0,0 8 0,0 6 0,0-7 0,0 6 0,0-10 0,0-2 0,0 2 0,4-4 0,-3 4 0,3-2 0,-4 2 0,0-4 0,0 4 0,4 2 0,-3-1 0,3 4 0,-4-4 0,0 0 0,0 4 0,0-8 0,4 3 0,-3-4 0,3 5 0,-4-4 0,0 3 0,9 1 0,-7-4 0,6 3 0,-8-4 0,0 1 0,0 3 0,0-3 0,0 3 0,0-3 0,0 3 0,0-3 0,4 3 0,1-3 0,4-1 0,5-4 0,-4-1 0,3 4 0,0-6 0,-2 11 0,-2-8 0,-5 8 0,-8-3 0,3 4 0,-3-5 0,4 4 0,0-3 0,0 8 0,0-4 0,0 0 0,0 0 0,-5-5 0,4 4 0,-3-3 0,4 4 0,0-5 0,0 4 0,0-2 0,0 2 0,0 10 0,0-6 0,0 21 0,0-21 0,0 6 0,0-14 0,0 4 0,0-2 0,0 2 0,0-4 0,0 5 0,0-4 0,0 7 0,0-3 0,0 1 0,0-2 0,0-4 0,0 5 0,0 0 0,0 14 0,0-11 0,0 6 0,0 0 0,0-6 0,0 7 0,0-6 0,0-8 0,0 3 0,0-3 0,0 3 0,0-3 0,0 3 0,0-3 0,0 13 0,0-6 0,0 21 0,0-21 0,0 20 0,0-25 0,0 16 0,0-14 0,0 0 0,0 0 0,0-5 0,0 14 0,0-10 0,0 10 0,0 0 0,0-6 0,0 21 0,0-17 0,0 7 0,0-13 0,0-2 0,0-4 0,0 4 0,0-2 0,0 2 0,0-4 0,0 14 0,0-10 0,0 10 0,0-9 0,0-4 0,0 7 0,0 7 0,0-7 0,0 6 0,0 1 0,0-12 0,0 11 0,0-9 0,0 0 0,-4 5 0,3-5 0,-3 3 0,4-7 0,0 18 0,0-16 0,0 26 0,0-26 0,0 16 0,0-14 0,0 4 0,0 1 0,0-5 0,0-1 0,0 1 0,0 0 0,0 0 0,0 4 0,0 6 0,0-3 0,0 7 0,0-13 0,0-2 0,0-4 0,0 14 0,0-10 0,6 24 0,-5-24 0,5 10 0,-6 0 0,0-10 0,0 10 0,0-10 0,0 2 0,0 3 0,0 10 0,0-7 0,0 8 0,0-11 0,0-4 0,0 4 0,0-8 0,0 3 0,0-4 0,0 15 0,0-12 0,0 12 0,0-11 0,0-3 0,0 3 0,0-3 0,0 3 0,0-3 0,0 3 0,0-3 0,0 3 0,0-3 0,0 8 0,0-4 0,0 4 0,0-3 0,0 2 0,0-7 0,0 4 0,0-5 0,0 4 0,0-3 0,0 8 0,0-4 0,0 0 0,0 0 0,0-5 0,0 4 0,0-2 0,0 2 0,0-4 0,0 14 0,0-10 0,0 24 0,0-24 0,0 10 0,0-14 0,0 4 0,0-2 0,0 6 0,0-3 0,0-3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6T19:38:43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24575,'0'14'0,"0"0"0,0-5 0,0 14 0,0-10 0,0 24 0,0-20 0,0 21 0,0-17 0,0 3 0,0-7 0,0-6 0,0 2 0,0-4 0,0 4 0,0-2 0,0 6 0,0-3 0,0 5 0,0 9 0,0-11 0,0 6 0,0-14 0,0 5 0,0-4 0,0 3 0,0-4 0,0 5 0,0 0 0,0 14 0,0-11 0,6 20 0,-4-24 0,4 10 0,-6-14 0,0 15 0,6 2 0,-1 5 0,2-7 0,-3-11 0,-4-3 0,6 13 0,-4-6 0,4 11 0,-2-10 0,-3-3 0,3 2 0,-4-7 0,0 4 0,0-5 0,0 4 0,0-3 0,0 4 0,0-5 0,0 4 0,0 2 0,0-1 0,0 13 0,0-14 0,0 10 0,0-10 0,0-2 0,0 2 0,0-4 0,0 14 0,0-6 0,0 21 0,0-17 0,0 7 0,0-13 0,0-2 0,0 10 0,0-10 0,0 10 0,0-14 0,0 5 0,0-4 0,0 3 0,0-4 0,0 5 0,0-4 0,0 3 0,0-4 0,0 5 0,0-4 0,0 3 0,0 11 0,0-8 0,0 9 0,0-8 0,0-7 0,0 3 0,0-3 0,0 13 0,0-6 0,0 21 0,0-17 0,0 7 0,0-14 0,0 34 0,0-30 0,0 29 0,0-33 0,0 1 0,0-2 0,0-4 0,0 4 0,0-2 0,0 2 0,0 10 0,0-10 0,0 14 0,0-3 0,0-7 0,0 6 0,-19 21 0,14-13 0,-14 20 0,13-13 0,4-17 0,-4 4 0,6-8 0,0-7 0,0 3 0,0 11 0,0-8 0,0 9 0,0 2 0,0-10 0,0 21 0,0-17 0,-6 17 0,5-21 0,-5 20 0,6-20 0,0 21 0,0-17 0,0 17 0,0-21 0,0 6 0,0-14 0,0 4 0,0-2 0,0 2 0,0-4 0,0 4 0,0-2 0,0 2 0,0-4 0,0 14 0,0-6 0,0 12 0,0-15 0,0 3 0,0-2 0,0 3 0,0 10 0,0-7 0,0 3 0,0 24 0,0-30 0,0 29 0,0-37 0,0 4 0,0 9 0,0-11 0,0 12 0,0-15 0,0 4 0,0-3 0,0 4 0,0 9 0,0-10 0,0 10 0,0 0 0,0-6 0,0 7 0,0 3 0,0-14 0,0 10 0,0-10 0,0-2 0,0 6 0,0-3 0,0 5 0,0 9 0,0-11 0,8 10 0,-6-13 0,6 1 0,-8-2 0,0-4 0,0 5 0,0-4 0,0 3 0,0-4 0,0 5 0,0 0 0,0 0 0,0 14 0,0-16 0,0 25 0,0-24 0,0 10 0,0 1 0,0-12 0,0 11 0,0-13 0,0 13 0,0-10 0,0 10 0,4-10 0,-3-3 0,3 18 0,-4-12 0,0 13 0,0-11 0,0-4 0,0 0 0,0-5 0,0 4 0,0-3 0,4 4 0,-3-5 0,4 4 0,-5 2 0,0-1 0,6 13 0,-5-14 0,5 10 0,-6-10 0,0-2 0,0 2 0,0-4 0,8 4 0,-6-2 0,6 2 0,-8-4 0,0 14 0,0-10 0,0 10 0,6 0 0,-4-6 0,4 21 0,-2-21 0,-3 6 0,3-9 0,-4-4 0,0 3 0,4 1 0,-3-4 0,3 3 0,-4 0 0,0 2 0,0 3 0,0-4 0,0 14 0,0-16 0,0 12 0,0-1 0,0-10 0,0 10 0,0-10 0,0-3 0,0 4 0,0 9 0,0-11 0,0 12 0,0-1 0,4-11 0,2 12 0,-1-15 0,-1 4 0,-4-3 0,0 4 0,0-5 0,0 4 0,0-3 0,0 8 0,6 6 0,-5-7 0,5 6 0,-6-10 0,0-2 0,0 2 0,4-4 0,-3 4 0,3-2 0,-4 2 0,0-4 0,0 14 0,0-6 0,0 11 0,0 1 0,0-8 0,5 7 0,-4-14 0,3 4 0,-4-4 0,0 0 0,0 4 0,0-8 0,0 3 0,0 10 0,0-10 0,0 10 0,0-13 0,0 3 0,0-3 0,0 3 0,0-3 0,0 3 0,0 1 0,0 15 0,0-13 0,0 8 0,0-15 0,0 0 0,0 0 0,-4 4 0,2 12 0,-2-9 0,4 8 0,0-1 0,0-10 0,0 10 0,-4-22 0,-1 2 0,-4-7 0,-9 22 0,15-6 0,-4 8 0,17-7 0,-5-8 0,-1 8 0,-8 2 0,3-1 0,-4 13 0,5-14 0,0 10 0,0-10 0,0-2 0,0 2 0,0-4 0,0 4 0,0-2 0,0 2 0,0-4 0,0 4 0,0-2 0,0 2 0,0-4 0,0 35 0,0-13 0,0 16 0,0-20 0,0-12 0,0-1 0,0 3 0,0-2 0,0-1 0,0-1 0,0-3 0,0 3 0,0 1 0,0 1 0,0 12 0,0-10 0,0 11 0,0-10 0,0-3 0,0 12 0,0-14 0,0 10 0,0-10 0,0-3 0,0 8 0,0-4 0,0 0 0,0 4 0,0 6 0,0-7 0,0 6 0,0-10 0,0-2 0,0 2 0,0-4 0,0 4 0,0-2 0,-4 6 0,3-3 0,-3 1 0,4-2 0,0-4 0,-4 0 0,3 1 0,-3-1 0,4 4 0,0 2 0,0 3 0,0-4 0,0 4 0,0-8 0,0 3 0,0-4 0,0 5 0,0-4 0,0 3 0,0 10 0,0-10 0,0 10 0,0-13 0,0 3 0,0 1 0,0 1 0,0 12 0,0-10 0,0 11 0,0-10 0,0-3 0,0 2 0,0-7 0,-4 8 0,-2-8 0,1 3 0,1 1 0,4-4 0,0 7 0,0-2 0,0-1 0,0 13 0,0-14 0,0 10 0,0-10 0,0-2 0,0 2 0,0-4 0,0 4 0,0-2 0,0 2 0,0-4 0,0 4 0,0-2 0,0 6 0,0-3 0,0-3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23:55:47.4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24575,'22'0'0,"-6"0"0,21 0 0,-7 0 0,9 0 0,-9 0 0,7 0 0,-17 0 0,7 0 0,-13 0 0,-1 0 0,-4 0 0,13 0 0,4 0 0,13 0 0,0 0 0,1 0 0,-1 0 0,-9 0 0,6 0 0,-15-4 0,6 3 0,-13-3 0,3-4 0,6 6 0,-7-10 0,7 11 0,18-3 0,-10 4 0,14 0 0,-18 0 0,-14 0 0,5 0 0,10 0 0,-8 0 0,17 0 0,-21 0 0,10 0 0,17 0 0,-9 0 0,45 9 0,-35-7 0,14 8 0,-28-6 0,-7-3 0,-6 3 0,-7-4 0,7 4 0,-3-3 0,4 2 0,9-3 0,-11 0 0,10 0 0,-2 0 0,-8 0 0,20 0 0,-10 6 0,28 8 0,9 1-1267,35-2 1267,-17 7 0,3-2 0,-18-16 0,-5-1 0,27 16 0,-9-16 0,-54 5 0,-2-6 0,-10 0 0,0 0 0,54 0 0,31 0-596,-26 0 0,7 0 596,15 0 0,2 0 0,-7 0 0,-2 0-272,-9 0 0,-5 0 272,16 0 0,-14 0 0,-6 0 0,-16 0 0,2 0 0,-2 0 0,1 0 0,9 0 0,-4 0 0,0 0 0,4 0 0,-47 0 0,8 0 0,25 0 2385,34 0-2385,-15 0 618,11 0-618,-40 0 0,-13 0 0,9 0 0,-9 0 0,33 0 0,4 0 0,1 0 0,-5 0 0,-20 0 0,-9 0 0,-7 0 0,-6 0 0,45 0 0,-22 0 0,15 5 0,7 1-559,26-3 559,-34 3 0,-1-1 0,30-5 0,-38 0 0,-22 0 0,-14 0 0,33 0 0,47 0 0,-8-6 0,8-2-924,-23 3 0,1 0 0,0-2 924,4-7 0,1-2 0,0 3 0,0 5 0,-1 3 0,-4-2-90,3-11 0,-4 1 90,-2 12 0,-6 2 0,1-8 0,-29-3 0,7 12 0,-17-10 2743,7 11-2743,-13-3 768,3 0-768,6 3 0,-3-3 0,37 4 0,-3 0 0,29 0 0,0 0 0,0 0 0,-31 0 0,-2 0 0,9 0 0,17 0 0,-27 0 0,34 0-555,-31 0 1,4 0 554,6 0 0,3 0 0,-3 0 0,2 0 0,9 0 0,1 0 0,-7 0 0,-2 0 0,-9 0 0,-5 0 0,18 0 0,-13 0 0,-21 0 0,23 0 0,1 0 0,5 0 0,-13 0 0,0 0 0,8 0 1109,17 0-1109,-56 0 0,17 0 0,51-12 0,-35 10 0,6 1-930,7-3 0,6-2 1,0 3 929,28 2 0,0 2 0,-28-1 0,1 0 0,-3 0-572,18 0 0,-6 0 572,-15 0 0,-7 0 0,14 0 0,-27 0 0,19 0 0,12 0-491,-16 0 1,3 0 490,0 0 0,-3 0 0,26 0 613,-23 0 1,-47 0-1,-14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1T23:55:49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98 24575,'58'0'0,"25"0"0,-31-1 0,4 2-1350,16 10 1,2 3 1349,-8-5 0,0 0 0,8 5 0,-2 0 0,-17-7 0,-2-3 429,0-3 0,-4-2-429,5 1 444,-7 0-444,-33 0 0,-1 0 0,-4-4 1397,13 3-1397,43-3 0,3 4 0,-8 0 0,2 0-507,-8 0 0,0 0 507,11 0 0,-3 0 0,16 0 0,-12-4 0,-52 3 0,-1-3 0,29-5 0,-21 7 0,55-8 1014,-22 1-1014,9 7 0,-13-16 0,-23 17 0,-13-11 0,12 5 0,-14 1 0,11 0 0,-1 1 0,-6 3 0,12-12 0,-14 12 0,-2-6 0,-3 4 0,14 3 0,-11-3 0,43 4 0,-34 0 0,55 0 0,-41 0 0,23 0 0,-18 0 0,-11 0 0,28 0 0,-36 0 0,34-5 0,-43 3 0,24-4 0,-20 2 0,8 3 0,2-3 0,-10 4 0,12 0 0,-11 0 0,1-4 0,-4-1 0,-1 0 0,-8 1 0,-1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indent="0" fontAlgn="base"/>
            <a:endParaRPr lang="en-US" altLang="zh-CN" sz="1200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indent="0" algn="r" fontAlgn="base"/>
            <a:fld id="{BB962C8B-B14F-4D97-AF65-F5344CB8AC3E}" type="datetimeFigureOut">
              <a:rPr lang="en-US" altLang="zh-CN" sz="1200" strike="noStrike" noProof="1"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/>
          </a:p>
        </p:txBody>
      </p:sp>
      <p:sp>
        <p:nvSpPr>
          <p:cNvPr id="4100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01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 indent="457200"/>
            <a:r>
              <a:rPr lang="en-US" altLang="zh-CN"/>
              <a:t>Second level</a:t>
            </a:r>
          </a:p>
          <a:p>
            <a:pPr lvl="2" indent="914400"/>
            <a:r>
              <a:rPr lang="en-US" altLang="zh-CN"/>
              <a:t>Third level</a:t>
            </a:r>
          </a:p>
          <a:p>
            <a:pPr lvl="3" indent="1371600"/>
            <a:r>
              <a:rPr lang="en-US" altLang="zh-CN"/>
              <a:t>Fourth level</a:t>
            </a:r>
          </a:p>
          <a:p>
            <a:pPr lvl="4" indent="1828800"/>
            <a:r>
              <a:rPr lang="en-US" altLang="zh-CN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indent="0" fontAlgn="base"/>
            <a:endParaRPr lang="en-US" altLang="zh-CN" sz="1200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indent="0" algn="r" fontAlgn="base"/>
            <a:fld id="{9A0DB2DC-4C9A-4742-B13C-FB6460FD3503}" type="slidenum">
              <a:rPr lang="en-US" altLang="zh-CN" sz="1200" strike="noStrike" noProof="1"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07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Protocol: SSL pretrain on K400 and then freeze the backbone and train a linear classifier on top for UCF/HMDB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9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Protocol: SSL pretrain on K400 and then freeze the backbone and train a linear classifier on top for UCF/HMDB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56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6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37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07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Protocol: SSL pretrain on K400 and then freeze the backbone and train a linear classifier on top for UCF/HMDB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Protocol: SSL pretrain on K400 and then freeze the backbone and train a linear classifier on top for UCF/HMDB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06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First three work uses human defined “pretext” task, which might not be optimal for learning useful representations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48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first result of generalizing self-supervised video representation to action detection task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23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625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91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9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first result of generalizing self-supervised video representation to action detection task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94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07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81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81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6082" name="Text Placeholder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x-none" altLang="en-US"/>
              <a:t>Okay, now let's look at an instance of multimodal learning on audiovisual data for the task of video recognition</a:t>
            </a:r>
          </a:p>
        </p:txBody>
      </p:sp>
    </p:spTree>
    <p:extLst>
      <p:ext uri="{BB962C8B-B14F-4D97-AF65-F5344CB8AC3E}">
        <p14:creationId xmlns:p14="http://schemas.microsoft.com/office/powerpoint/2010/main" val="275060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6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8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49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50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Motion CNN is a much more lightweight network (1/8 of the channels for all layers compared to Visual CNN)</a:t>
            </a:r>
          </a:p>
          <a:p>
            <a:pPr marL="171450" indent="-171450">
              <a:buFontTx/>
              <a:buChar char="-"/>
            </a:pPr>
            <a:r>
              <a:rPr lang="en-US" dirty="0"/>
              <a:t>Visual CNN is a R3D-50 model with [5, 1, 1, 3, 3] temporal kernel for each </a:t>
            </a:r>
            <a:r>
              <a:rPr lang="en-US" dirty="0" err="1"/>
              <a:t>ResNet</a:t>
            </a:r>
            <a:r>
              <a:rPr lang="en-US" dirty="0"/>
              <a:t> stages, it takes in 8x8 inputs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1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A47FE-3374-4042-B1D3-15DF85311F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7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  <a:p>
            <a:pPr lvl="1" fontAlgn="auto"/>
            <a:r>
              <a:rPr lang="en-US" strike="noStrike" noProof="1"/>
              <a:t>Second level</a:t>
            </a:r>
          </a:p>
          <a:p>
            <a:pPr lvl="2" fontAlgn="auto"/>
            <a:r>
              <a:rPr lang="en-US" strike="noStrike" noProof="1"/>
              <a:t>Third level</a:t>
            </a:r>
          </a:p>
          <a:p>
            <a:pPr lvl="3" fontAlgn="auto"/>
            <a:r>
              <a:rPr lang="en-US" strike="noStrike" noProof="1"/>
              <a:t>Fourth level</a:t>
            </a:r>
          </a:p>
          <a:p>
            <a:pPr lvl="4" fontAlgn="auto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r>
              <a:rPr lang="en-US" strike="noStrike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en-US" altLang="zh-CN"/>
              <a:t>Click to edit Master text styles</a:t>
            </a:r>
          </a:p>
          <a:p>
            <a:pPr lvl="1" indent="-228600"/>
            <a:r>
              <a:rPr lang="en-US" altLang="zh-CN"/>
              <a:t>Second level</a:t>
            </a:r>
          </a:p>
          <a:p>
            <a:pPr lvl="2" indent="-228600"/>
            <a:r>
              <a:rPr lang="en-US" altLang="zh-CN"/>
              <a:t>Third level</a:t>
            </a:r>
          </a:p>
          <a:p>
            <a:pPr lvl="3" indent="-228600"/>
            <a:r>
              <a:rPr lang="en-US" altLang="zh-CN"/>
              <a:t>Fourth level</a:t>
            </a:r>
          </a:p>
          <a:p>
            <a:pPr lvl="4" indent="-228600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indent="0" fontAlgn="base"/>
            <a:fld id="{BB962C8B-B14F-4D97-AF65-F5344CB8AC3E}" type="datetimeFigureOut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8/4/21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indent="0" algn="ctr" fontAlgn="base"/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7650" y="165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indent="0" fontAlgn="base"/>
            <a:fld id="{9A0DB2DC-4C9A-4742-B13C-FB6460FD3503}" type="slidenum">
              <a:rPr lang="en-US" altLang="zh-CN" sz="3600" strike="noStrike" noProof="1">
                <a:solidFill>
                  <a:srgbClr val="FF0000"/>
                </a:solidFill>
                <a:latin typeface="Calibri" panose="020F0502020204030204" charset="0"/>
                <a:ea typeface="Arial" panose="020B0604020202020204" pitchFamily="34" charset="0"/>
                <a:cs typeface="+mn-ea"/>
              </a:rPr>
              <a:t>‹#›</a:t>
            </a:fld>
            <a:endParaRPr lang="en-US" altLang="zh-CN" sz="3600" strike="noStrike" noProof="1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13" Type="http://schemas.openxmlformats.org/officeDocument/2006/relationships/image" Target="../media/image72.png"/><Relationship Id="rId3" Type="http://schemas.openxmlformats.org/officeDocument/2006/relationships/image" Target="../media/image43.png"/><Relationship Id="rId12" Type="http://schemas.openxmlformats.org/officeDocument/2006/relationships/customXml" Target="../ink/ink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.gif"/><Relationship Id="rId15" Type="http://schemas.openxmlformats.org/officeDocument/2006/relationships/image" Target="../media/image730.png"/><Relationship Id="rId10" Type="http://schemas.openxmlformats.org/officeDocument/2006/relationships/image" Target="../media/image900.png"/><Relationship Id="rId4" Type="http://schemas.openxmlformats.org/officeDocument/2006/relationships/customXml" Target="../ink/ink8.xml"/><Relationship Id="rId9" Type="http://schemas.openxmlformats.org/officeDocument/2006/relationships/customXml" Target="../ink/ink9.xml"/><Relationship Id="rId14" Type="http://schemas.openxmlformats.org/officeDocument/2006/relationships/customXml" Target="../ink/ink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gif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gif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gif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8.png"/><Relationship Id="rId5" Type="http://schemas.openxmlformats.org/officeDocument/2006/relationships/image" Target="../media/image19.gif"/><Relationship Id="rId10" Type="http://schemas.openxmlformats.org/officeDocument/2006/relationships/image" Target="../media/image22.png"/><Relationship Id="rId4" Type="http://schemas.openxmlformats.org/officeDocument/2006/relationships/image" Target="../media/image18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gif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19.gif"/><Relationship Id="rId10" Type="http://schemas.openxmlformats.org/officeDocument/2006/relationships/image" Target="../media/image28.png"/><Relationship Id="rId4" Type="http://schemas.openxmlformats.org/officeDocument/2006/relationships/image" Target="../media/image21.gi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8.gif"/><Relationship Id="rId26" Type="http://schemas.openxmlformats.org/officeDocument/2006/relationships/image" Target="../media/image58.png"/><Relationship Id="rId3" Type="http://schemas.openxmlformats.org/officeDocument/2006/relationships/image" Target="../media/image33.png"/><Relationship Id="rId7" Type="http://schemas.openxmlformats.org/officeDocument/2006/relationships/image" Target="../media/image520.png"/><Relationship Id="rId12" Type="http://schemas.openxmlformats.org/officeDocument/2006/relationships/image" Target="../media/image17.png"/><Relationship Id="rId17" Type="http://schemas.openxmlformats.org/officeDocument/2006/relationships/customXml" Target="../ink/ink5.xml"/><Relationship Id="rId25" Type="http://schemas.openxmlformats.org/officeDocument/2006/relationships/customXml" Target="../ink/ink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54.png"/><Relationship Id="rId24" Type="http://schemas.openxmlformats.org/officeDocument/2006/relationships/image" Target="../media/image57.png"/><Relationship Id="rId5" Type="http://schemas.openxmlformats.org/officeDocument/2006/relationships/image" Target="../media/image510.png"/><Relationship Id="rId15" Type="http://schemas.openxmlformats.org/officeDocument/2006/relationships/image" Target="../media/image20.gif"/><Relationship Id="rId23" Type="http://schemas.openxmlformats.org/officeDocument/2006/relationships/customXml" Target="../ink/ink6.xm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3.png"/><Relationship Id="rId14" Type="http://schemas.openxmlformats.org/officeDocument/2006/relationships/image" Target="../media/image19.gif"/><Relationship Id="rId22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0938D1-B874-CF4F-87A8-20AA54861BF8}"/>
              </a:ext>
            </a:extLst>
          </p:cNvPr>
          <p:cNvSpPr txBox="1"/>
          <p:nvPr/>
        </p:nvSpPr>
        <p:spPr>
          <a:xfrm>
            <a:off x="-212403" y="1582340"/>
            <a:ext cx="127138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Motion Distillation for Self-supervised Video Representation Learning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Fanyi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Xiao, Joseph Tighe, Davide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Modolo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92BA83-0E98-F249-B3D2-284A8D3A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425" y="4810118"/>
            <a:ext cx="861149" cy="6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87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81A802-D263-134D-A31F-B2237C9DC59A}"/>
              </a:ext>
            </a:extLst>
          </p:cNvPr>
          <p:cNvSpPr txBox="1"/>
          <p:nvPr/>
        </p:nvSpPr>
        <p:spPr>
          <a:xfrm>
            <a:off x="2929447" y="488651"/>
            <a:ext cx="658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Design Motion Representations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F2DDCA-45CA-4A48-A02B-33116C8E0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95889" y="-586294"/>
            <a:ext cx="2851785" cy="76047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BB8042-5AC0-6D4B-927A-EF4397426BE5}"/>
              </a:ext>
            </a:extLst>
          </p:cNvPr>
          <p:cNvSpPr/>
          <p:nvPr/>
        </p:nvSpPr>
        <p:spPr>
          <a:xfrm>
            <a:off x="1778432" y="5463385"/>
            <a:ext cx="9208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left to right: (a)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Frame Difference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(b)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Optical Flow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(c)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Flow Edge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(d)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RGB inputs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D3F494-ADB8-AB40-8D1D-A1F64F6AFB34}"/>
              </a:ext>
            </a:extLst>
          </p:cNvPr>
          <p:cNvSpPr/>
          <p:nvPr/>
        </p:nvSpPr>
        <p:spPr>
          <a:xfrm>
            <a:off x="2929447" y="4674504"/>
            <a:ext cx="862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1DF5C5-0031-9C41-AB4C-39DA2F4F81B1}"/>
              </a:ext>
            </a:extLst>
          </p:cNvPr>
          <p:cNvSpPr/>
          <p:nvPr/>
        </p:nvSpPr>
        <p:spPr>
          <a:xfrm>
            <a:off x="4827356" y="4674504"/>
            <a:ext cx="862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B8F972-74AD-7347-AA53-2921E49E819A}"/>
              </a:ext>
            </a:extLst>
          </p:cNvPr>
          <p:cNvSpPr/>
          <p:nvPr/>
        </p:nvSpPr>
        <p:spPr>
          <a:xfrm>
            <a:off x="6828876" y="4674504"/>
            <a:ext cx="862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3FF36C-A058-7B4A-B237-2839E06F765F}"/>
              </a:ext>
            </a:extLst>
          </p:cNvPr>
          <p:cNvSpPr/>
          <p:nvPr/>
        </p:nvSpPr>
        <p:spPr>
          <a:xfrm>
            <a:off x="8759276" y="4674504"/>
            <a:ext cx="862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04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2FB9AD-55F6-4146-BD2F-4E7D06D4A042}"/>
              </a:ext>
            </a:extLst>
          </p:cNvPr>
          <p:cNvSpPr txBox="1"/>
          <p:nvPr/>
        </p:nvSpPr>
        <p:spPr>
          <a:xfrm>
            <a:off x="4150069" y="3198167"/>
            <a:ext cx="389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</a:p>
        </p:txBody>
      </p:sp>
    </p:spTree>
    <p:extLst>
      <p:ext uri="{BB962C8B-B14F-4D97-AF65-F5344CB8AC3E}">
        <p14:creationId xmlns:p14="http://schemas.microsoft.com/office/powerpoint/2010/main" val="67029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8A211D-D940-CE42-8567-9E48EBE16F0B}"/>
              </a:ext>
            </a:extLst>
          </p:cNvPr>
          <p:cNvSpPr txBox="1"/>
          <p:nvPr/>
        </p:nvSpPr>
        <p:spPr>
          <a:xfrm>
            <a:off x="1313688" y="978175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Training and Evaluating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9C2577-BD38-8B40-9510-EE6D59BFA5E2}"/>
              </a:ext>
            </a:extLst>
          </p:cNvPr>
          <p:cNvSpPr txBox="1"/>
          <p:nvPr/>
        </p:nvSpPr>
        <p:spPr>
          <a:xfrm>
            <a:off x="287114" y="1926493"/>
            <a:ext cx="1081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train on Kinetics-400 dataset of 240k clips of max length 10 secs. We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Kinetics labels.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EA91E6-918D-A244-9941-29F736BCEA80}"/>
              </a:ext>
            </a:extLst>
          </p:cNvPr>
          <p:cNvGrpSpPr/>
          <p:nvPr/>
        </p:nvGrpSpPr>
        <p:grpSpPr>
          <a:xfrm>
            <a:off x="287114" y="3119735"/>
            <a:ext cx="9273463" cy="923330"/>
            <a:chOff x="287114" y="3119735"/>
            <a:chExt cx="9273463" cy="92333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3C5D11B-8EF4-9640-A851-5D8FAFB32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892" y="3480212"/>
              <a:ext cx="278969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3569A0-A482-AA49-A448-90DA349919F1}"/>
                </a:ext>
              </a:extLst>
            </p:cNvPr>
            <p:cNvSpPr txBox="1"/>
            <p:nvPr/>
          </p:nvSpPr>
          <p:spPr>
            <a:xfrm>
              <a:off x="287114" y="3119735"/>
              <a:ext cx="92734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Across experiments, we compare to two important baselines: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RGB-only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self-supervised contrastive learning (i.e., trained with only       )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Supervised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pretraining that utilizes Kinetics labels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E869FF-EE24-5149-82AA-02C70375B032}"/>
              </a:ext>
            </a:extLst>
          </p:cNvPr>
          <p:cNvSpPr txBox="1"/>
          <p:nvPr/>
        </p:nvSpPr>
        <p:spPr>
          <a:xfrm>
            <a:off x="287113" y="2523114"/>
            <a:ext cx="1190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the pretrained representation, we transfer to target datasets and evaluate with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protocols.</a:t>
            </a:r>
          </a:p>
        </p:txBody>
      </p:sp>
    </p:spTree>
    <p:extLst>
      <p:ext uri="{BB962C8B-B14F-4D97-AF65-F5344CB8AC3E}">
        <p14:creationId xmlns:p14="http://schemas.microsoft.com/office/powerpoint/2010/main" val="30130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8A211D-D940-CE42-8567-9E48EBE16F0B}"/>
              </a:ext>
            </a:extLst>
          </p:cNvPr>
          <p:cNvSpPr txBox="1"/>
          <p:nvPr/>
        </p:nvSpPr>
        <p:spPr>
          <a:xfrm>
            <a:off x="1313688" y="6798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Action Recognition on UCF101 and HMDB51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9C2577-BD38-8B40-9510-EE6D59BFA5E2}"/>
              </a:ext>
            </a:extLst>
          </p:cNvPr>
          <p:cNvSpPr txBox="1"/>
          <p:nvPr/>
        </p:nvSpPr>
        <p:spPr>
          <a:xfrm>
            <a:off x="1012584" y="6075890"/>
            <a:ext cx="394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9.5k/3.7k train/test videos with 101 classes for UCF101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CF58B08-76C1-9C46-AC71-C4802AB344A8}"/>
              </a:ext>
            </a:extLst>
          </p:cNvPr>
          <p:cNvSpPr txBox="1"/>
          <p:nvPr/>
        </p:nvSpPr>
        <p:spPr>
          <a:xfrm>
            <a:off x="7153317" y="5711932"/>
            <a:ext cx="384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3.5k/1.5k train/test videos with 51 classes for HMDB51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095E09-C643-E94C-AADE-26B0F47F9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r="33188" b="16625"/>
          <a:stretch/>
        </p:blipFill>
        <p:spPr bwMode="auto">
          <a:xfrm>
            <a:off x="699867" y="1372385"/>
            <a:ext cx="4572402" cy="457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10D7036-E887-1C46-BB9C-7B9B0E3F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65" y="1823717"/>
            <a:ext cx="5805630" cy="36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0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06B8845-EC17-E145-B13C-4A1AC26BDAA6}"/>
              </a:ext>
            </a:extLst>
          </p:cNvPr>
          <p:cNvGrpSpPr/>
          <p:nvPr/>
        </p:nvGrpSpPr>
        <p:grpSpPr>
          <a:xfrm>
            <a:off x="1115568" y="889600"/>
            <a:ext cx="5296807" cy="5329464"/>
            <a:chOff x="1115568" y="889600"/>
            <a:chExt cx="5296807" cy="53294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3E9FF8-444A-1948-8BB0-65C1116B7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889600"/>
              <a:ext cx="5296807" cy="5329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56CCE7-4CD7-DD44-B917-B507F3509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2231013"/>
              <a:ext cx="286870" cy="1555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701809-5FD7-6E4A-8C16-1CD804EB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4584987"/>
              <a:ext cx="286870" cy="155593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5115405-B20B-0B46-8925-1AAFD41238E6}"/>
              </a:ext>
            </a:extLst>
          </p:cNvPr>
          <p:cNvSpPr/>
          <p:nvPr/>
        </p:nvSpPr>
        <p:spPr>
          <a:xfrm>
            <a:off x="1054705" y="2711830"/>
            <a:ext cx="5400202" cy="3504220"/>
          </a:xfrm>
          <a:prstGeom prst="rect">
            <a:avLst/>
          </a:prstGeom>
          <a:noFill/>
          <a:ln w="254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2CD09E-94FE-514C-8C53-86EE5A3BEB92}"/>
              </a:ext>
            </a:extLst>
          </p:cNvPr>
          <p:cNvSpPr/>
          <p:nvPr/>
        </p:nvSpPr>
        <p:spPr>
          <a:xfrm>
            <a:off x="1054705" y="1069762"/>
            <a:ext cx="5400202" cy="1606532"/>
          </a:xfrm>
          <a:prstGeom prst="rect">
            <a:avLst/>
          </a:prstGeom>
          <a:noFill/>
          <a:ln w="2540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55B0C-A550-194B-94FF-3D325180222A}"/>
              </a:ext>
            </a:extLst>
          </p:cNvPr>
          <p:cNvSpPr txBox="1"/>
          <p:nvPr/>
        </p:nvSpPr>
        <p:spPr>
          <a:xfrm>
            <a:off x="1115568" y="2371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 to SOTA methods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803BF-C98A-724C-BA6D-456B946E5ACA}"/>
              </a:ext>
            </a:extLst>
          </p:cNvPr>
          <p:cNvSpPr txBox="1"/>
          <p:nvPr/>
        </p:nvSpPr>
        <p:spPr>
          <a:xfrm>
            <a:off x="6694026" y="917360"/>
            <a:ext cx="47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compare to methods use both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protocols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55D100-8010-C240-81A2-F8980BDEF79C}"/>
              </a:ext>
            </a:extLst>
          </p:cNvPr>
          <p:cNvSpPr txBox="1"/>
          <p:nvPr/>
        </p:nvSpPr>
        <p:spPr>
          <a:xfrm>
            <a:off x="1336234" y="6257615"/>
            <a:ext cx="4855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pretrain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600 epochs for comparisons</a:t>
            </a:r>
          </a:p>
        </p:txBody>
      </p:sp>
    </p:spTree>
    <p:extLst>
      <p:ext uri="{BB962C8B-B14F-4D97-AF65-F5344CB8AC3E}">
        <p14:creationId xmlns:p14="http://schemas.microsoft.com/office/powerpoint/2010/main" val="21166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6BE1E29-D2B1-1A4E-87F2-4A616E4E9C95}"/>
              </a:ext>
            </a:extLst>
          </p:cNvPr>
          <p:cNvGrpSpPr/>
          <p:nvPr/>
        </p:nvGrpSpPr>
        <p:grpSpPr>
          <a:xfrm>
            <a:off x="1115568" y="889600"/>
            <a:ext cx="5296807" cy="5329464"/>
            <a:chOff x="1115568" y="889600"/>
            <a:chExt cx="5296807" cy="53294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275E343-B2AB-564D-9577-34B1B65B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889600"/>
              <a:ext cx="5296807" cy="5329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507383-8DBA-BD40-9923-DFDE699E8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2231013"/>
              <a:ext cx="286870" cy="1555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4A3B88-283B-1F4A-874F-72C6E7BF3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4584987"/>
              <a:ext cx="286870" cy="15559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7EB011-7556-074A-BE7A-EEAA97D7E678}"/>
              </a:ext>
            </a:extLst>
          </p:cNvPr>
          <p:cNvSpPr/>
          <p:nvPr/>
        </p:nvSpPr>
        <p:spPr>
          <a:xfrm>
            <a:off x="1157883" y="2524053"/>
            <a:ext cx="5211660" cy="156085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932C8-E015-0147-9B23-DF54A6A073E8}"/>
              </a:ext>
            </a:extLst>
          </p:cNvPr>
          <p:cNvSpPr/>
          <p:nvPr/>
        </p:nvSpPr>
        <p:spPr>
          <a:xfrm>
            <a:off x="1157883" y="2093566"/>
            <a:ext cx="5211660" cy="292955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18DFE-7892-7042-87A8-173B2D03C7F0}"/>
              </a:ext>
            </a:extLst>
          </p:cNvPr>
          <p:cNvSpPr txBox="1"/>
          <p:nvPr/>
        </p:nvSpPr>
        <p:spPr>
          <a:xfrm>
            <a:off x="-53404" y="2187045"/>
            <a:ext cx="1251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+1.7/+4.7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F9474-7D65-C54F-BB06-AD44F53F8886}"/>
              </a:ext>
            </a:extLst>
          </p:cNvPr>
          <p:cNvSpPr txBox="1"/>
          <p:nvPr/>
        </p:nvSpPr>
        <p:spPr>
          <a:xfrm>
            <a:off x="-55420" y="2004552"/>
            <a:ext cx="1336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+16.7/+16.9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05DC54-D60F-6741-9B62-BEE5AD1BC381}"/>
              </a:ext>
            </a:extLst>
          </p:cNvPr>
          <p:cNvSpPr txBox="1"/>
          <p:nvPr/>
        </p:nvSpPr>
        <p:spPr>
          <a:xfrm>
            <a:off x="1115568" y="2371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 to SOTA methods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4CC16-3A54-E947-B474-616028656843}"/>
              </a:ext>
            </a:extLst>
          </p:cNvPr>
          <p:cNvSpPr txBox="1"/>
          <p:nvPr/>
        </p:nvSpPr>
        <p:spPr>
          <a:xfrm>
            <a:off x="6694026" y="1600984"/>
            <a:ext cx="529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Linear protocol,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achieves better top-1 classification accuracy compared to the previous state-of-the-art trained on K400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5F6D57-093C-DD44-B542-E40DFE0C57DB}"/>
              </a:ext>
            </a:extLst>
          </p:cNvPr>
          <p:cNvSpPr txBox="1"/>
          <p:nvPr/>
        </p:nvSpPr>
        <p:spPr>
          <a:xfrm>
            <a:off x="6694026" y="917360"/>
            <a:ext cx="47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compare to methods use both Linear and Full protocols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71F527-F90E-8D4E-BC7A-EA0E6B5D08AE}"/>
              </a:ext>
            </a:extLst>
          </p:cNvPr>
          <p:cNvSpPr txBox="1"/>
          <p:nvPr/>
        </p:nvSpPr>
        <p:spPr>
          <a:xfrm>
            <a:off x="1336234" y="6257615"/>
            <a:ext cx="4855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pretrain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600 epochs for comparisons</a:t>
            </a:r>
          </a:p>
        </p:txBody>
      </p:sp>
    </p:spTree>
    <p:extLst>
      <p:ext uri="{BB962C8B-B14F-4D97-AF65-F5344CB8AC3E}">
        <p14:creationId xmlns:p14="http://schemas.microsoft.com/office/powerpoint/2010/main" val="747448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DCCD0FC-8D73-E840-B3DC-8BC5109632AF}"/>
              </a:ext>
            </a:extLst>
          </p:cNvPr>
          <p:cNvGrpSpPr/>
          <p:nvPr/>
        </p:nvGrpSpPr>
        <p:grpSpPr>
          <a:xfrm>
            <a:off x="1115568" y="889600"/>
            <a:ext cx="5296807" cy="5329464"/>
            <a:chOff x="1115568" y="889600"/>
            <a:chExt cx="5296807" cy="53294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95DF595-7EBA-EC4E-8930-D9AE3EE8B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889600"/>
              <a:ext cx="5296807" cy="53294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4E0A72-5566-1547-BD65-8A7E8260A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2231013"/>
              <a:ext cx="286870" cy="1555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6C7BBC-2E02-9D4E-ADFD-27AA5579B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4584987"/>
              <a:ext cx="286870" cy="15559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7EB011-7556-074A-BE7A-EEAA97D7E678}"/>
              </a:ext>
            </a:extLst>
          </p:cNvPr>
          <p:cNvSpPr/>
          <p:nvPr/>
        </p:nvSpPr>
        <p:spPr>
          <a:xfrm>
            <a:off x="1157883" y="2524053"/>
            <a:ext cx="5211660" cy="156085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932C8-E015-0147-9B23-DF54A6A073E8}"/>
              </a:ext>
            </a:extLst>
          </p:cNvPr>
          <p:cNvSpPr/>
          <p:nvPr/>
        </p:nvSpPr>
        <p:spPr>
          <a:xfrm>
            <a:off x="1157883" y="1347107"/>
            <a:ext cx="5211660" cy="599581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05432-46B9-3D40-8FEE-A4B398C133DF}"/>
              </a:ext>
            </a:extLst>
          </p:cNvPr>
          <p:cNvSpPr txBox="1"/>
          <p:nvPr/>
        </p:nvSpPr>
        <p:spPr>
          <a:xfrm>
            <a:off x="1115568" y="2371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 to SOTA methods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DF16C-A5CD-BF4F-8D35-CB3A5EBC6AF7}"/>
              </a:ext>
            </a:extLst>
          </p:cNvPr>
          <p:cNvSpPr txBox="1"/>
          <p:nvPr/>
        </p:nvSpPr>
        <p:spPr>
          <a:xfrm>
            <a:off x="6694026" y="1600984"/>
            <a:ext cx="529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Linear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achieves better top-1 classification accuracy compared to the previous state-of-the-art trained on K400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F1A5B-07CF-C542-8270-0E05C95E3029}"/>
              </a:ext>
            </a:extLst>
          </p:cNvPr>
          <p:cNvSpPr txBox="1"/>
          <p:nvPr/>
        </p:nvSpPr>
        <p:spPr>
          <a:xfrm>
            <a:off x="6694025" y="2556773"/>
            <a:ext cx="5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 Linear protocol,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outperforms methods trained with 100x more data (IG65M and HTM), or use extra modality (audio and text)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EF489-618C-0049-8398-84230B14E209}"/>
              </a:ext>
            </a:extLst>
          </p:cNvPr>
          <p:cNvSpPr txBox="1"/>
          <p:nvPr/>
        </p:nvSpPr>
        <p:spPr>
          <a:xfrm>
            <a:off x="6694026" y="917360"/>
            <a:ext cx="47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compare to methods use both Linear and Full protocols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144028-633C-2749-82BB-A1E71A33E20F}"/>
              </a:ext>
            </a:extLst>
          </p:cNvPr>
          <p:cNvSpPr txBox="1"/>
          <p:nvPr/>
        </p:nvSpPr>
        <p:spPr>
          <a:xfrm>
            <a:off x="1336234" y="6257615"/>
            <a:ext cx="4855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pretrain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600 epochs for comparisons</a:t>
            </a:r>
          </a:p>
        </p:txBody>
      </p:sp>
    </p:spTree>
    <p:extLst>
      <p:ext uri="{BB962C8B-B14F-4D97-AF65-F5344CB8AC3E}">
        <p14:creationId xmlns:p14="http://schemas.microsoft.com/office/powerpoint/2010/main" val="396439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81EE7D-687F-834E-AA0E-72399343B6E0}"/>
              </a:ext>
            </a:extLst>
          </p:cNvPr>
          <p:cNvGrpSpPr/>
          <p:nvPr/>
        </p:nvGrpSpPr>
        <p:grpSpPr>
          <a:xfrm>
            <a:off x="1115568" y="889600"/>
            <a:ext cx="5296807" cy="5329464"/>
            <a:chOff x="1115568" y="889600"/>
            <a:chExt cx="5296807" cy="53294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91BB03-9B7E-7945-B961-B13B4A33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889600"/>
              <a:ext cx="5296807" cy="53294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E79289-125A-FC4D-9110-0E1A6BEED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2231013"/>
              <a:ext cx="286870" cy="1555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3B96E-0B90-8344-B83B-DE40C9706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4584987"/>
              <a:ext cx="286870" cy="155593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7EB011-7556-074A-BE7A-EEAA97D7E678}"/>
              </a:ext>
            </a:extLst>
          </p:cNvPr>
          <p:cNvSpPr/>
          <p:nvPr/>
        </p:nvSpPr>
        <p:spPr>
          <a:xfrm>
            <a:off x="1157883" y="5890357"/>
            <a:ext cx="5211660" cy="156085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932C8-E015-0147-9B23-DF54A6A073E8}"/>
              </a:ext>
            </a:extLst>
          </p:cNvPr>
          <p:cNvSpPr/>
          <p:nvPr/>
        </p:nvSpPr>
        <p:spPr>
          <a:xfrm>
            <a:off x="1157883" y="4156667"/>
            <a:ext cx="5211660" cy="306369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F407CA-98F3-6E47-BC9A-40FC4AE837D5}"/>
              </a:ext>
            </a:extLst>
          </p:cNvPr>
          <p:cNvSpPr/>
          <p:nvPr/>
        </p:nvSpPr>
        <p:spPr>
          <a:xfrm>
            <a:off x="1157883" y="5168900"/>
            <a:ext cx="5211660" cy="299976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78B638-FEA5-F343-AC18-D98C8ABB2374}"/>
              </a:ext>
            </a:extLst>
          </p:cNvPr>
          <p:cNvSpPr txBox="1"/>
          <p:nvPr/>
        </p:nvSpPr>
        <p:spPr>
          <a:xfrm>
            <a:off x="1115568" y="2371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 to SOTA methods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736D7-4D14-8141-961A-506E80B5386A}"/>
              </a:ext>
            </a:extLst>
          </p:cNvPr>
          <p:cNvSpPr txBox="1"/>
          <p:nvPr/>
        </p:nvSpPr>
        <p:spPr>
          <a:xfrm>
            <a:off x="6694026" y="1600984"/>
            <a:ext cx="529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Linear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achieves better top-1 classification accuracy compared to the previous state-of-the-art trained on K400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917057-F60F-4B43-B0F6-6694D90AADE0}"/>
              </a:ext>
            </a:extLst>
          </p:cNvPr>
          <p:cNvSpPr txBox="1"/>
          <p:nvPr/>
        </p:nvSpPr>
        <p:spPr>
          <a:xfrm>
            <a:off x="6694025" y="2556773"/>
            <a:ext cx="5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Linear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outperforms methods trained with 100x more data (IG65M and HTM), or use extra modality (audio and text)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DA815B-2B2B-1446-A4C3-9629DE52932F}"/>
              </a:ext>
            </a:extLst>
          </p:cNvPr>
          <p:cNvSpPr txBox="1"/>
          <p:nvPr/>
        </p:nvSpPr>
        <p:spPr>
          <a:xfrm>
            <a:off x="6694024" y="3527241"/>
            <a:ext cx="549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 Full protocol,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again achieves SOTA among methods trained on K400. XDC and GDT produce results comparable to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but are either trained on 270×more data or use extra audio modality as inputs.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4F4690-A081-F84C-9B2E-FE25161CCD24}"/>
              </a:ext>
            </a:extLst>
          </p:cNvPr>
          <p:cNvSpPr txBox="1"/>
          <p:nvPr/>
        </p:nvSpPr>
        <p:spPr>
          <a:xfrm>
            <a:off x="6694026" y="917360"/>
            <a:ext cx="47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compare to methods use both Linear and Full protocols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8C12B-049B-EF47-8EB9-0021FCC6A6A6}"/>
              </a:ext>
            </a:extLst>
          </p:cNvPr>
          <p:cNvSpPr txBox="1"/>
          <p:nvPr/>
        </p:nvSpPr>
        <p:spPr>
          <a:xfrm>
            <a:off x="1336234" y="6257615"/>
            <a:ext cx="4855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pretrain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600 epochs for comparisons</a:t>
            </a:r>
          </a:p>
        </p:txBody>
      </p:sp>
    </p:spTree>
    <p:extLst>
      <p:ext uri="{BB962C8B-B14F-4D97-AF65-F5344CB8AC3E}">
        <p14:creationId xmlns:p14="http://schemas.microsoft.com/office/powerpoint/2010/main" val="1965276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81EE7D-687F-834E-AA0E-72399343B6E0}"/>
              </a:ext>
            </a:extLst>
          </p:cNvPr>
          <p:cNvGrpSpPr/>
          <p:nvPr/>
        </p:nvGrpSpPr>
        <p:grpSpPr>
          <a:xfrm>
            <a:off x="1115568" y="889600"/>
            <a:ext cx="5296807" cy="5329464"/>
            <a:chOff x="1115568" y="889600"/>
            <a:chExt cx="5296807" cy="53294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91BB03-9B7E-7945-B961-B13B4A33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5568" y="889600"/>
              <a:ext cx="5296807" cy="53294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E79289-125A-FC4D-9110-0E1A6BEED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2231013"/>
              <a:ext cx="286870" cy="1555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3B96E-0B90-8344-B83B-DE40C9706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5789" y="4584987"/>
              <a:ext cx="286870" cy="15559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8A211D-D940-CE42-8567-9E48EBE16F0B}"/>
              </a:ext>
            </a:extLst>
          </p:cNvPr>
          <p:cNvSpPr txBox="1"/>
          <p:nvPr/>
        </p:nvSpPr>
        <p:spPr>
          <a:xfrm>
            <a:off x="1115568" y="237188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 to SOTA 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B6004-0E41-C446-9687-4CAD4A76E254}"/>
              </a:ext>
            </a:extLst>
          </p:cNvPr>
          <p:cNvSpPr txBox="1"/>
          <p:nvPr/>
        </p:nvSpPr>
        <p:spPr>
          <a:xfrm>
            <a:off x="1336234" y="6257615"/>
            <a:ext cx="4855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pretrain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600 epochs for comparisons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8730A-78B2-FB4F-8827-E2D6EABC3ED4}"/>
              </a:ext>
            </a:extLst>
          </p:cNvPr>
          <p:cNvSpPr txBox="1"/>
          <p:nvPr/>
        </p:nvSpPr>
        <p:spPr>
          <a:xfrm>
            <a:off x="6694026" y="1600984"/>
            <a:ext cx="529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Linear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achieves better top-1 classification accuracy compared to the previous state-of-the-art trained on K400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7EB011-7556-074A-BE7A-EEAA97D7E678}"/>
              </a:ext>
            </a:extLst>
          </p:cNvPr>
          <p:cNvSpPr/>
          <p:nvPr/>
        </p:nvSpPr>
        <p:spPr>
          <a:xfrm>
            <a:off x="1157883" y="5746521"/>
            <a:ext cx="5211660" cy="156085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932C8-E015-0147-9B23-DF54A6A073E8}"/>
              </a:ext>
            </a:extLst>
          </p:cNvPr>
          <p:cNvSpPr/>
          <p:nvPr/>
        </p:nvSpPr>
        <p:spPr>
          <a:xfrm>
            <a:off x="1157883" y="3569327"/>
            <a:ext cx="5211660" cy="155594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6652F-9532-0D4C-93C5-6DB66F5F15BB}"/>
              </a:ext>
            </a:extLst>
          </p:cNvPr>
          <p:cNvSpPr txBox="1"/>
          <p:nvPr/>
        </p:nvSpPr>
        <p:spPr>
          <a:xfrm>
            <a:off x="6694025" y="2556773"/>
            <a:ext cx="5170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Linear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outperforms methods trained with 100x more data (IG65M and HTM), or use extra modality (audio and text)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D6EEE-D440-554B-998A-18D7DC49B491}"/>
              </a:ext>
            </a:extLst>
          </p:cNvPr>
          <p:cNvSpPr txBox="1"/>
          <p:nvPr/>
        </p:nvSpPr>
        <p:spPr>
          <a:xfrm>
            <a:off x="6694024" y="3527241"/>
            <a:ext cx="5497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Full protocol,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again achieves SOTA among methods trained on K400. XDC and GDT produce results comparable to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are either trained on 270×more data or use extra audio modality as inputs.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F82FD-C191-BB4F-BB47-B3923E0FCCE7}"/>
              </a:ext>
            </a:extLst>
          </p:cNvPr>
          <p:cNvSpPr txBox="1"/>
          <p:nvPr/>
        </p:nvSpPr>
        <p:spPr>
          <a:xfrm>
            <a:off x="6694025" y="4909918"/>
            <a:ext cx="52968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Even with a weaker version,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still convincingly outperforms models with similar backbone and input resolutions (e.g., 3D-RotNet, CBT, GDT,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CoCLR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and even outperforms many methods that use larger backbones (e.g. XDC,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AVSlowFast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etc.).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69B1E5-D466-F64E-984B-23CCF812653A}"/>
              </a:ext>
            </a:extLst>
          </p:cNvPr>
          <p:cNvSpPr/>
          <p:nvPr/>
        </p:nvSpPr>
        <p:spPr>
          <a:xfrm>
            <a:off x="1157883" y="2996625"/>
            <a:ext cx="5211660" cy="155594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5EE61C-73C4-F940-BEDF-B29A05FD6642}"/>
              </a:ext>
            </a:extLst>
          </p:cNvPr>
          <p:cNvSpPr/>
          <p:nvPr/>
        </p:nvSpPr>
        <p:spPr>
          <a:xfrm>
            <a:off x="1157883" y="5015645"/>
            <a:ext cx="5211660" cy="312283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0D823-9A55-3543-B5C4-45695BCD8E7F}"/>
              </a:ext>
            </a:extLst>
          </p:cNvPr>
          <p:cNvSpPr txBox="1"/>
          <p:nvPr/>
        </p:nvSpPr>
        <p:spPr>
          <a:xfrm>
            <a:off x="6694026" y="917360"/>
            <a:ext cx="47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compare to methods use both Linear and Full protocols</a:t>
            </a:r>
          </a:p>
        </p:txBody>
      </p:sp>
    </p:spTree>
    <p:extLst>
      <p:ext uri="{BB962C8B-B14F-4D97-AF65-F5344CB8AC3E}">
        <p14:creationId xmlns:p14="http://schemas.microsoft.com/office/powerpoint/2010/main" val="2817713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4385C9-CFE2-EB41-8459-7FA54A881BB5}"/>
              </a:ext>
            </a:extLst>
          </p:cNvPr>
          <p:cNvSpPr txBox="1"/>
          <p:nvPr/>
        </p:nvSpPr>
        <p:spPr>
          <a:xfrm>
            <a:off x="1188997" y="1388936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Ablation Studies on UCF101 and HMDB51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553F6-BD35-4E4F-A3CA-4CAB056CB45A}"/>
              </a:ext>
            </a:extLst>
          </p:cNvPr>
          <p:cNvSpPr txBox="1"/>
          <p:nvPr/>
        </p:nvSpPr>
        <p:spPr>
          <a:xfrm>
            <a:off x="146789" y="4401805"/>
            <a:ext cx="1204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pretrain for 100 epochs and evaluate with Linear protocol for all ablation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test the effectiveness of Motion Distillation by comparing to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RGB-only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self-supervised baseline.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vary the size of pretrain dataset,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consistently outperform RGB-only with significant improvements.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trained on K400-mini already outperforms the RGB baseline trained with 4x more data (K400).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98D524-D0D7-454A-BC0D-4FD979C0B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1"/>
          <a:stretch/>
        </p:blipFill>
        <p:spPr>
          <a:xfrm>
            <a:off x="1697332" y="2341527"/>
            <a:ext cx="3149334" cy="16466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BEDFE7-B9D9-1B40-851D-22C227F53DC9}"/>
              </a:ext>
            </a:extLst>
          </p:cNvPr>
          <p:cNvSpPr txBox="1"/>
          <p:nvPr/>
        </p:nvSpPr>
        <p:spPr>
          <a:xfrm>
            <a:off x="4872760" y="2784275"/>
            <a:ext cx="283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+14.6 / +13.5 for UCF / HMDB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83E0E-F66E-674D-983B-0BF31BA8E715}"/>
              </a:ext>
            </a:extLst>
          </p:cNvPr>
          <p:cNvSpPr txBox="1"/>
          <p:nvPr/>
        </p:nvSpPr>
        <p:spPr>
          <a:xfrm>
            <a:off x="4872760" y="3245510"/>
            <a:ext cx="283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+10.9 / +11.4 for UCF / HMDB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0AA9C5-6D73-BF47-A835-952305830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3" r="46379"/>
          <a:stretch/>
        </p:blipFill>
        <p:spPr>
          <a:xfrm>
            <a:off x="7899786" y="2268710"/>
            <a:ext cx="2408805" cy="16466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246D39-20C0-9147-9804-64BA472A229B}"/>
              </a:ext>
            </a:extLst>
          </p:cNvPr>
          <p:cNvSpPr/>
          <p:nvPr/>
        </p:nvSpPr>
        <p:spPr>
          <a:xfrm>
            <a:off x="1409072" y="2128603"/>
            <a:ext cx="6100997" cy="2023672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383C94-5C0C-B149-893E-13705A8DF2ED}"/>
              </a:ext>
            </a:extLst>
          </p:cNvPr>
          <p:cNvSpPr/>
          <p:nvPr/>
        </p:nvSpPr>
        <p:spPr>
          <a:xfrm>
            <a:off x="7646506" y="2128603"/>
            <a:ext cx="2891576" cy="20236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5FF33-5663-9F49-A7FF-99FC83B8F8AF}"/>
              </a:ext>
            </a:extLst>
          </p:cNvPr>
          <p:cNvSpPr/>
          <p:nvPr/>
        </p:nvSpPr>
        <p:spPr>
          <a:xfrm>
            <a:off x="1697331" y="2918182"/>
            <a:ext cx="3149333" cy="510817"/>
          </a:xfrm>
          <a:prstGeom prst="rect">
            <a:avLst/>
          </a:prstGeom>
          <a:solidFill>
            <a:schemeClr val="accent4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7EE12-0DF7-3641-B5E8-4E3820BE3B11}"/>
              </a:ext>
            </a:extLst>
          </p:cNvPr>
          <p:cNvGrpSpPr/>
          <p:nvPr/>
        </p:nvGrpSpPr>
        <p:grpSpPr>
          <a:xfrm>
            <a:off x="830775" y="1265939"/>
            <a:ext cx="4335659" cy="4283368"/>
            <a:chOff x="152400" y="868565"/>
            <a:chExt cx="5466080" cy="54001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3C3618-E901-4244-84C6-099BA106DF8C}"/>
                </a:ext>
              </a:extLst>
            </p:cNvPr>
            <p:cNvSpPr/>
            <p:nvPr/>
          </p:nvSpPr>
          <p:spPr>
            <a:xfrm>
              <a:off x="152400" y="868565"/>
              <a:ext cx="5466080" cy="540015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Downloading The Kinetics Dataset For Human Action Recognition in Deep  Learning | by Mark Gituma | Towards Data Science">
              <a:extLst>
                <a:ext uri="{FF2B5EF4-FFF2-40B4-BE49-F238E27FC236}">
                  <a16:creationId xmlns:a16="http://schemas.microsoft.com/office/drawing/2014/main" id="{CCF40F46-80A0-8D4E-84B0-2D5DEA6386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257048" y="948251"/>
              <a:ext cx="5269992" cy="5231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A2C0F60-A75D-2540-AFC0-E2780BF12740}"/>
              </a:ext>
            </a:extLst>
          </p:cNvPr>
          <p:cNvSpPr/>
          <p:nvPr/>
        </p:nvSpPr>
        <p:spPr>
          <a:xfrm>
            <a:off x="5498034" y="3251027"/>
            <a:ext cx="976789" cy="483830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107EE6-EAF8-7545-B215-1E6C7A3B79F2}"/>
              </a:ext>
            </a:extLst>
          </p:cNvPr>
          <p:cNvSpPr txBox="1"/>
          <p:nvPr/>
        </p:nvSpPr>
        <p:spPr>
          <a:xfrm>
            <a:off x="1737836" y="5547609"/>
            <a:ext cx="2826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Pretrain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Kinetics 400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9BF018-12EB-6447-ADDD-D0B75B687484}"/>
              </a:ext>
            </a:extLst>
          </p:cNvPr>
          <p:cNvSpPr txBox="1"/>
          <p:nvPr/>
        </p:nvSpPr>
        <p:spPr>
          <a:xfrm>
            <a:off x="7254232" y="5546913"/>
            <a:ext cx="425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Finetune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Something-Something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D28FB7-9646-8C44-9AC4-4F325499B2F4}"/>
              </a:ext>
            </a:extLst>
          </p:cNvPr>
          <p:cNvSpPr txBox="1"/>
          <p:nvPr/>
        </p:nvSpPr>
        <p:spPr>
          <a:xfrm>
            <a:off x="5166434" y="3846887"/>
            <a:ext cx="1839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Large domain gap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2FF22F-2B22-E043-900A-05B225668434}"/>
              </a:ext>
            </a:extLst>
          </p:cNvPr>
          <p:cNvSpPr txBox="1"/>
          <p:nvPr/>
        </p:nvSpPr>
        <p:spPr>
          <a:xfrm>
            <a:off x="2432781" y="6067665"/>
            <a:ext cx="7107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Self-supervised learning helps avoid taxonomy bias, which is inevitable with supervised pretraining.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741B3E-3E71-BB4B-AC0D-ECCC2428461A}"/>
              </a:ext>
            </a:extLst>
          </p:cNvPr>
          <p:cNvGrpSpPr/>
          <p:nvPr/>
        </p:nvGrpSpPr>
        <p:grpSpPr>
          <a:xfrm>
            <a:off x="6789301" y="1126474"/>
            <a:ext cx="4738184" cy="4441592"/>
            <a:chOff x="6706171" y="1126473"/>
            <a:chExt cx="4976019" cy="466453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0D7C32-941E-4E4E-B2CB-7C6D41238FC7}"/>
                </a:ext>
              </a:extLst>
            </p:cNvPr>
            <p:cNvSpPr/>
            <p:nvPr/>
          </p:nvSpPr>
          <p:spPr>
            <a:xfrm>
              <a:off x="9048824" y="4737068"/>
              <a:ext cx="2546194" cy="872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Trying to pour water into a glass, but missing so it spills next to it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8148AA-BC5F-A848-8B54-591105460F0B}"/>
                </a:ext>
              </a:extLst>
            </p:cNvPr>
            <p:cNvSpPr/>
            <p:nvPr/>
          </p:nvSpPr>
          <p:spPr>
            <a:xfrm>
              <a:off x="9048824" y="1617941"/>
              <a:ext cx="2609595" cy="614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Spinning a bracelet so it continues spinning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8E960D-66D0-2E4B-A522-D844FCE020E6}"/>
                </a:ext>
              </a:extLst>
            </p:cNvPr>
            <p:cNvSpPr/>
            <p:nvPr/>
          </p:nvSpPr>
          <p:spPr>
            <a:xfrm>
              <a:off x="9048823" y="3200555"/>
              <a:ext cx="2609596" cy="872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Pulling two ends of a rubber band so that it gets stretched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D56D5C-0099-B343-8B04-174F9C3E37AD}"/>
                </a:ext>
              </a:extLst>
            </p:cNvPr>
            <p:cNvSpPr/>
            <p:nvPr/>
          </p:nvSpPr>
          <p:spPr>
            <a:xfrm>
              <a:off x="6706171" y="1126473"/>
              <a:ext cx="4976019" cy="466453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D2D7E5C-C2A4-044E-8DA5-E694AB6CB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1030" y="1272938"/>
              <a:ext cx="2217793" cy="14143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5001C9-3791-9445-8F8F-3DFCEC1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343" y="2868290"/>
              <a:ext cx="2217793" cy="12746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EED2CC-C387-0248-8D51-FEA3534C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8343" y="4319925"/>
              <a:ext cx="2217793" cy="13598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546DC85-9F6A-8E41-8455-5377737F9B72}"/>
              </a:ext>
            </a:extLst>
          </p:cNvPr>
          <p:cNvSpPr txBox="1"/>
          <p:nvPr/>
        </p:nvSpPr>
        <p:spPr>
          <a:xfrm>
            <a:off x="1228084" y="406900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self-supervised? </a:t>
            </a:r>
          </a:p>
        </p:txBody>
      </p:sp>
    </p:spTree>
    <p:extLst>
      <p:ext uri="{BB962C8B-B14F-4D97-AF65-F5344CB8AC3E}">
        <p14:creationId xmlns:p14="http://schemas.microsoft.com/office/powerpoint/2010/main" val="229910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4385C9-CFE2-EB41-8459-7FA54A881BB5}"/>
              </a:ext>
            </a:extLst>
          </p:cNvPr>
          <p:cNvSpPr txBox="1"/>
          <p:nvPr/>
        </p:nvSpPr>
        <p:spPr>
          <a:xfrm>
            <a:off x="1188997" y="1388936"/>
            <a:ext cx="956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Ablation Studies on UCF101 and HMDB51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FBA9FA-FC45-144A-BB63-6C172D74F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51"/>
          <a:stretch/>
        </p:blipFill>
        <p:spPr>
          <a:xfrm>
            <a:off x="1697332" y="2341527"/>
            <a:ext cx="3149334" cy="1646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3CF366-2ACB-EB4C-BA71-CA27E9DA3B87}"/>
              </a:ext>
            </a:extLst>
          </p:cNvPr>
          <p:cNvSpPr txBox="1"/>
          <p:nvPr/>
        </p:nvSpPr>
        <p:spPr>
          <a:xfrm>
            <a:off x="4872760" y="2784275"/>
            <a:ext cx="283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+14.6 / +13.5 for UCF / HMDB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D0BE6-84F8-EB4E-91EE-187742B37BB6}"/>
              </a:ext>
            </a:extLst>
          </p:cNvPr>
          <p:cNvSpPr txBox="1"/>
          <p:nvPr/>
        </p:nvSpPr>
        <p:spPr>
          <a:xfrm>
            <a:off x="4872760" y="3245510"/>
            <a:ext cx="2836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+10.9 / +11.4 for UCF / HMDB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427EBB-F3BD-7948-829F-5CBCD6697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3" r="46379"/>
          <a:stretch/>
        </p:blipFill>
        <p:spPr>
          <a:xfrm>
            <a:off x="7899786" y="2268710"/>
            <a:ext cx="2408805" cy="16466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FA95A9-E602-A34B-A8DE-C64592494AD1}"/>
              </a:ext>
            </a:extLst>
          </p:cNvPr>
          <p:cNvSpPr/>
          <p:nvPr/>
        </p:nvSpPr>
        <p:spPr>
          <a:xfrm>
            <a:off x="1409072" y="2128603"/>
            <a:ext cx="6100997" cy="20236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45DA5B-4621-B04C-A0EC-66B35DB7CD44}"/>
              </a:ext>
            </a:extLst>
          </p:cNvPr>
          <p:cNvSpPr/>
          <p:nvPr/>
        </p:nvSpPr>
        <p:spPr>
          <a:xfrm>
            <a:off x="7646506" y="2128603"/>
            <a:ext cx="2891576" cy="2023672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E459E-2548-954D-B673-C06E697CF26B}"/>
              </a:ext>
            </a:extLst>
          </p:cNvPr>
          <p:cNvSpPr txBox="1"/>
          <p:nvPr/>
        </p:nvSpPr>
        <p:spPr>
          <a:xfrm>
            <a:off x="185582" y="4289699"/>
            <a:ext cx="118540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evaluate different motion representations.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 Edges is indeed the best way to represent motion for self-supervised training, thanks to its ability to prune background motion noise and absolute motion magnitude.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 the much weaker Frame Difference representation outperforms the RGB-only baseline by +8.0 top-1 accuracy on UCF and +6.4 on HMDB. Again demonstrate the effects of motion distillation.</a:t>
            </a:r>
          </a:p>
        </p:txBody>
      </p:sp>
    </p:spTree>
    <p:extLst>
      <p:ext uri="{BB962C8B-B14F-4D97-AF65-F5344CB8AC3E}">
        <p14:creationId xmlns:p14="http://schemas.microsoft.com/office/powerpoint/2010/main" val="290778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549846" y="692427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Low-Shot Learning with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Representations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37534-74B4-8644-85CC-ABDDDDACFDC8}"/>
              </a:ext>
            </a:extLst>
          </p:cNvPr>
          <p:cNvSpPr txBox="1"/>
          <p:nvPr/>
        </p:nvSpPr>
        <p:spPr>
          <a:xfrm>
            <a:off x="6235700" y="2967335"/>
            <a:ext cx="5845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outperforms RGB-only across all training set sizes and it only requires 20% of the training videos to match the performance of RGB-only with 100%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788321-F25A-0149-8D27-CF444156FAFD}"/>
              </a:ext>
            </a:extLst>
          </p:cNvPr>
          <p:cNvSpPr/>
          <p:nvPr/>
        </p:nvSpPr>
        <p:spPr>
          <a:xfrm>
            <a:off x="1799682" y="5838999"/>
            <a:ext cx="36823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adopt Full Finetune protocol on UCF101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A175B3E-A35D-C941-ACA6-18577C926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281" y="1615439"/>
            <a:ext cx="5631412" cy="42235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7DAF8AC-6B2A-3E4C-85CA-69A4069C03D6}"/>
              </a:ext>
            </a:extLst>
          </p:cNvPr>
          <p:cNvCxnSpPr/>
          <p:nvPr/>
        </p:nvCxnSpPr>
        <p:spPr>
          <a:xfrm>
            <a:off x="2767263" y="2310063"/>
            <a:ext cx="3212432" cy="0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8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978127" y="471609"/>
            <a:ext cx="10549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Overcoming Domain Gap: Transfer to Something-Something v2 Recognition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AB9BB4-11A2-EE47-8350-54C4BB4BB23D}"/>
              </a:ext>
            </a:extLst>
          </p:cNvPr>
          <p:cNvSpPr/>
          <p:nvPr/>
        </p:nvSpPr>
        <p:spPr>
          <a:xfrm>
            <a:off x="2503306" y="5941364"/>
            <a:ext cx="802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SSv2 contains videos with labels like "Putting [something] onto [something]"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220,847 (168,913 for train) videos with 30,408 unique objects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A7D32-49E4-104E-92C7-4999CE7D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11" y="1300163"/>
            <a:ext cx="4460420" cy="42576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F95190-4601-D243-9309-9F7154C563D5}"/>
                  </a:ext>
                </a:extLst>
              </p14:cNvPr>
              <p14:cNvContentPartPr/>
              <p14:nvPr/>
            </p14:nvContentPartPr>
            <p14:xfrm>
              <a:off x="6475874" y="5325811"/>
              <a:ext cx="3805560" cy="79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F95190-4601-D243-9309-9F7154C563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7234" y="5316811"/>
                <a:ext cx="38232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CB99A1-0099-2A47-979B-337D67B42F9C}"/>
                  </a:ext>
                </a:extLst>
              </p14:cNvPr>
              <p14:cNvContentPartPr/>
              <p14:nvPr/>
            </p14:nvContentPartPr>
            <p14:xfrm>
              <a:off x="6469034" y="5603731"/>
              <a:ext cx="1052640" cy="65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CB99A1-0099-2A47-979B-337D67B42F9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60394" y="5594731"/>
                <a:ext cx="107028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8BE0769-7351-0945-980F-7515E516F5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5403" y="1147337"/>
            <a:ext cx="4521914" cy="45219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03662E1-9CEE-E848-8B90-C5B73D912AF0}"/>
                  </a:ext>
                </a:extLst>
              </p14:cNvPr>
              <p14:cNvContentPartPr/>
              <p14:nvPr/>
            </p14:nvContentPartPr>
            <p14:xfrm>
              <a:off x="6515956" y="2057558"/>
              <a:ext cx="1711080" cy="37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03662E1-9CEE-E848-8B90-C5B73D912AF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06956" y="2048918"/>
                <a:ext cx="172872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3057DBB-2689-5641-8AA3-AB26F9D61EE4}"/>
                  </a:ext>
                </a:extLst>
              </p14:cNvPr>
              <p14:cNvContentPartPr/>
              <p14:nvPr/>
            </p14:nvContentPartPr>
            <p14:xfrm>
              <a:off x="6479956" y="2575238"/>
              <a:ext cx="2743560" cy="21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3057DBB-2689-5641-8AA3-AB26F9D61EE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70956" y="2566598"/>
                <a:ext cx="2761200" cy="3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8824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1028404" y="748222"/>
            <a:ext cx="10135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Overcoming Domain Gap: Transfer to Something-Something v2 Recognition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17154-3B33-0540-8AA6-54727FD8C885}"/>
              </a:ext>
            </a:extLst>
          </p:cNvPr>
          <p:cNvSpPr txBox="1"/>
          <p:nvPr/>
        </p:nvSpPr>
        <p:spPr>
          <a:xfrm>
            <a:off x="1689187" y="4422153"/>
            <a:ext cx="870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Pretraining is important (+10%)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Gains for motion distillation is generalizable across datasets (+2.5%)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Self-supervised pretraining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outperforms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supervised pretraining (+1.9%)</a:t>
            </a: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27A83944-1CA6-8B49-A003-D32589E11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14638"/>
              </p:ext>
            </p:extLst>
          </p:nvPr>
        </p:nvGraphicFramePr>
        <p:xfrm>
          <a:off x="1222857" y="1974088"/>
          <a:ext cx="9463871" cy="190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431">
                  <a:extLst>
                    <a:ext uri="{9D8B030D-6E8A-4147-A177-3AD203B41FA5}">
                      <a16:colId xmlns:a16="http://schemas.microsoft.com/office/drawing/2014/main" val="3108672103"/>
                    </a:ext>
                  </a:extLst>
                </a:gridCol>
                <a:gridCol w="1300790">
                  <a:extLst>
                    <a:ext uri="{9D8B030D-6E8A-4147-A177-3AD203B41FA5}">
                      <a16:colId xmlns:a16="http://schemas.microsoft.com/office/drawing/2014/main" val="2063633199"/>
                    </a:ext>
                  </a:extLst>
                </a:gridCol>
                <a:gridCol w="1230135">
                  <a:extLst>
                    <a:ext uri="{9D8B030D-6E8A-4147-A177-3AD203B41FA5}">
                      <a16:colId xmlns:a16="http://schemas.microsoft.com/office/drawing/2014/main" val="3658443072"/>
                    </a:ext>
                  </a:extLst>
                </a:gridCol>
                <a:gridCol w="1376209">
                  <a:extLst>
                    <a:ext uri="{9D8B030D-6E8A-4147-A177-3AD203B41FA5}">
                      <a16:colId xmlns:a16="http://schemas.microsoft.com/office/drawing/2014/main" val="153482317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1114361297"/>
                    </a:ext>
                  </a:extLst>
                </a:gridCol>
                <a:gridCol w="1396721">
                  <a:extLst>
                    <a:ext uri="{9D8B030D-6E8A-4147-A177-3AD203B41FA5}">
                      <a16:colId xmlns:a16="http://schemas.microsoft.com/office/drawing/2014/main" val="295799134"/>
                    </a:ext>
                  </a:extLst>
                </a:gridCol>
                <a:gridCol w="1386671">
                  <a:extLst>
                    <a:ext uri="{9D8B030D-6E8A-4147-A177-3AD203B41FA5}">
                      <a16:colId xmlns:a16="http://schemas.microsoft.com/office/drawing/2014/main" val="2647530485"/>
                    </a:ext>
                  </a:extLst>
                </a:gridCol>
              </a:tblGrid>
              <a:tr h="3928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Pretrain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Supervision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Top-1 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Top-5 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Top-1 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Top-5 Linear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75133"/>
                  </a:ext>
                </a:extLst>
              </a:tr>
              <a:tr h="191777">
                <a:tc>
                  <a:txBody>
                    <a:bodyPr/>
                    <a:lstStyle/>
                    <a:p>
                      <a:r>
                        <a:rPr lang="en-US" sz="1600" dirty="0"/>
                        <a:t>R3D-50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17915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r>
                        <a:rPr lang="en-US" sz="1600" dirty="0"/>
                        <a:t>Rand Init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826849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RGB-only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49908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MoDist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77217"/>
                  </a:ext>
                </a:extLst>
              </a:tr>
            </a:tbl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F9680D5B-D065-7B4F-AA10-A2FFAF78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45" y="2400423"/>
            <a:ext cx="234538" cy="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6AFF0A-1F2B-0D46-8E29-65394AAF98A4}"/>
              </a:ext>
            </a:extLst>
          </p:cNvPr>
          <p:cNvSpPr/>
          <p:nvPr/>
        </p:nvSpPr>
        <p:spPr>
          <a:xfrm>
            <a:off x="7898004" y="1974088"/>
            <a:ext cx="2788724" cy="1906700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74C8C-1C56-D947-B4F7-0608691D6902}"/>
              </a:ext>
            </a:extLst>
          </p:cNvPr>
          <p:cNvSpPr/>
          <p:nvPr/>
        </p:nvSpPr>
        <p:spPr>
          <a:xfrm>
            <a:off x="1222856" y="1974088"/>
            <a:ext cx="3861609" cy="1906700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59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3BF6C4E7-DA77-504F-94BB-A7131CC3E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06206"/>
              </p:ext>
            </p:extLst>
          </p:nvPr>
        </p:nvGraphicFramePr>
        <p:xfrm>
          <a:off x="1222857" y="1974088"/>
          <a:ext cx="9463871" cy="1906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431">
                  <a:extLst>
                    <a:ext uri="{9D8B030D-6E8A-4147-A177-3AD203B41FA5}">
                      <a16:colId xmlns:a16="http://schemas.microsoft.com/office/drawing/2014/main" val="3108672103"/>
                    </a:ext>
                  </a:extLst>
                </a:gridCol>
                <a:gridCol w="1300790">
                  <a:extLst>
                    <a:ext uri="{9D8B030D-6E8A-4147-A177-3AD203B41FA5}">
                      <a16:colId xmlns:a16="http://schemas.microsoft.com/office/drawing/2014/main" val="2063633199"/>
                    </a:ext>
                  </a:extLst>
                </a:gridCol>
                <a:gridCol w="1230135">
                  <a:extLst>
                    <a:ext uri="{9D8B030D-6E8A-4147-A177-3AD203B41FA5}">
                      <a16:colId xmlns:a16="http://schemas.microsoft.com/office/drawing/2014/main" val="3658443072"/>
                    </a:ext>
                  </a:extLst>
                </a:gridCol>
                <a:gridCol w="1376209">
                  <a:extLst>
                    <a:ext uri="{9D8B030D-6E8A-4147-A177-3AD203B41FA5}">
                      <a16:colId xmlns:a16="http://schemas.microsoft.com/office/drawing/2014/main" val="1534823174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1114361297"/>
                    </a:ext>
                  </a:extLst>
                </a:gridCol>
                <a:gridCol w="1396721">
                  <a:extLst>
                    <a:ext uri="{9D8B030D-6E8A-4147-A177-3AD203B41FA5}">
                      <a16:colId xmlns:a16="http://schemas.microsoft.com/office/drawing/2014/main" val="295799134"/>
                    </a:ext>
                  </a:extLst>
                </a:gridCol>
                <a:gridCol w="1386671">
                  <a:extLst>
                    <a:ext uri="{9D8B030D-6E8A-4147-A177-3AD203B41FA5}">
                      <a16:colId xmlns:a16="http://schemas.microsoft.com/office/drawing/2014/main" val="2647530485"/>
                    </a:ext>
                  </a:extLst>
                </a:gridCol>
              </a:tblGrid>
              <a:tr h="3928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Pretrain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Supervision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Top-1 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Top-5 Full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Top-1 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Top-5 Linear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75133"/>
                  </a:ext>
                </a:extLst>
              </a:tr>
              <a:tr h="191777">
                <a:tc>
                  <a:txBody>
                    <a:bodyPr/>
                    <a:lstStyle/>
                    <a:p>
                      <a:r>
                        <a:rPr lang="en-US" sz="1600" dirty="0"/>
                        <a:t>R3D-50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17915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r>
                        <a:rPr lang="en-US" sz="1600" dirty="0"/>
                        <a:t>Rand Init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826849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RGB-only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49908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MoDist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7721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B17154-3B33-0540-8AA6-54727FD8C885}"/>
              </a:ext>
            </a:extLst>
          </p:cNvPr>
          <p:cNvSpPr txBox="1"/>
          <p:nvPr/>
        </p:nvSpPr>
        <p:spPr>
          <a:xfrm>
            <a:off x="1721321" y="4307123"/>
            <a:ext cx="96898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Unsurprisingly accuracy for all methods are much lower compared to Full protocol.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gain from motion distillation is further increased (+10.5% vs +2.5%).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Supervised baseline underperform both self-supervised methods, as it’s harder to overcome taxonomy bias under Linear protocol compared to the Full protocol for a representation pretrained with a fixed label taxonomy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A3E97C6-601A-7948-A17B-F48026A7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45" y="2400423"/>
            <a:ext cx="234538" cy="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B5F6955-F337-214C-B568-F02105C42677}"/>
              </a:ext>
            </a:extLst>
          </p:cNvPr>
          <p:cNvSpPr/>
          <p:nvPr/>
        </p:nvSpPr>
        <p:spPr>
          <a:xfrm>
            <a:off x="1222857" y="1974088"/>
            <a:ext cx="6685195" cy="1906700"/>
          </a:xfrm>
          <a:prstGeom prst="rect">
            <a:avLst/>
          </a:prstGeom>
          <a:solidFill>
            <a:schemeClr val="bg1">
              <a:lumMod val="6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B0558-496A-9446-AE9E-7EE1730BABC5}"/>
              </a:ext>
            </a:extLst>
          </p:cNvPr>
          <p:cNvSpPr txBox="1"/>
          <p:nvPr/>
        </p:nvSpPr>
        <p:spPr>
          <a:xfrm>
            <a:off x="1028404" y="748222"/>
            <a:ext cx="10135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Overcoming Domain Gap: Transfer to Something-Something v2 Recognition </a:t>
            </a:r>
          </a:p>
        </p:txBody>
      </p:sp>
    </p:spTree>
    <p:extLst>
      <p:ext uri="{BB962C8B-B14F-4D97-AF65-F5344CB8AC3E}">
        <p14:creationId xmlns:p14="http://schemas.microsoft.com/office/powerpoint/2010/main" val="367748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410146" y="299485"/>
            <a:ext cx="11371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Transfer to AVA detection: Cross-task Generalization of the Video Representations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97D588-C1BE-4D4B-9A97-B8F8FF67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803" y="1651000"/>
            <a:ext cx="4741333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CDAC852D-D5A5-F941-A4C0-34086A62F2CE}"/>
              </a:ext>
            </a:extLst>
          </p:cNvPr>
          <p:cNvSpPr/>
          <p:nvPr/>
        </p:nvSpPr>
        <p:spPr>
          <a:xfrm>
            <a:off x="5073805" y="3324827"/>
            <a:ext cx="1460500" cy="406400"/>
          </a:xfrm>
          <a:prstGeom prst="right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C65A7-43A2-F848-85F8-97B7F702B375}"/>
              </a:ext>
            </a:extLst>
          </p:cNvPr>
          <p:cNvSpPr txBox="1"/>
          <p:nvPr/>
        </p:nvSpPr>
        <p:spPr>
          <a:xfrm>
            <a:off x="4959504" y="3797378"/>
            <a:ext cx="1689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Transfer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37534-74B4-8644-85CC-ABDDDDACFDC8}"/>
              </a:ext>
            </a:extLst>
          </p:cNvPr>
          <p:cNvSpPr txBox="1"/>
          <p:nvPr/>
        </p:nvSpPr>
        <p:spPr>
          <a:xfrm>
            <a:off x="1990842" y="5731253"/>
            <a:ext cx="799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a domain difference when transferring representations learned without any localization annotation to the action detection task</a:t>
            </a:r>
          </a:p>
        </p:txBody>
      </p:sp>
      <p:pic>
        <p:nvPicPr>
          <p:cNvPr id="9218" name="Picture 2" descr="Kinetics-700 Dataset | Papers With Code">
            <a:extLst>
              <a:ext uri="{FF2B5EF4-FFF2-40B4-BE49-F238E27FC236}">
                <a16:creationId xmlns:a16="http://schemas.microsoft.com/office/drawing/2014/main" id="{FC05D534-0A98-2E4C-8C97-41DF4A03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2" y="1884823"/>
            <a:ext cx="4229507" cy="317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510F3A-F9B4-D947-B995-655940D52D28}"/>
              </a:ext>
            </a:extLst>
          </p:cNvPr>
          <p:cNvSpPr txBox="1"/>
          <p:nvPr/>
        </p:nvSpPr>
        <p:spPr>
          <a:xfrm>
            <a:off x="2200834" y="5164400"/>
            <a:ext cx="10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16427-1FC5-CF4B-8003-D044DEAE5CDD}"/>
              </a:ext>
            </a:extLst>
          </p:cNvPr>
          <p:cNvSpPr txBox="1"/>
          <p:nvPr/>
        </p:nvSpPr>
        <p:spPr>
          <a:xfrm>
            <a:off x="8758853" y="5164399"/>
            <a:ext cx="1059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AVA</a:t>
            </a:r>
          </a:p>
        </p:txBody>
      </p:sp>
    </p:spTree>
    <p:extLst>
      <p:ext uri="{BB962C8B-B14F-4D97-AF65-F5344CB8AC3E}">
        <p14:creationId xmlns:p14="http://schemas.microsoft.com/office/powerpoint/2010/main" val="689257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2B37534-74B4-8644-85CC-ABDDDDACFDC8}"/>
              </a:ext>
            </a:extLst>
          </p:cNvPr>
          <p:cNvSpPr txBox="1"/>
          <p:nvPr/>
        </p:nvSpPr>
        <p:spPr>
          <a:xfrm>
            <a:off x="1827358" y="4851817"/>
            <a:ext cx="9962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Pretraining is critical for AVA detection, as random initialization gives very low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has a consistent gain compared to RGB-only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Motion Distillation, SSL representation could be as effective as supervised pretraining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A345794-B26E-F24D-8ECA-81B0B2311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961530"/>
              </p:ext>
            </p:extLst>
          </p:nvPr>
        </p:nvGraphicFramePr>
        <p:xfrm>
          <a:off x="2135583" y="1744580"/>
          <a:ext cx="8200232" cy="2357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144">
                  <a:extLst>
                    <a:ext uri="{9D8B030D-6E8A-4147-A177-3AD203B41FA5}">
                      <a16:colId xmlns:a16="http://schemas.microsoft.com/office/drawing/2014/main" val="3108672103"/>
                    </a:ext>
                  </a:extLst>
                </a:gridCol>
                <a:gridCol w="1885124">
                  <a:extLst>
                    <a:ext uri="{9D8B030D-6E8A-4147-A177-3AD203B41FA5}">
                      <a16:colId xmlns:a16="http://schemas.microsoft.com/office/drawing/2014/main" val="2063633199"/>
                    </a:ext>
                  </a:extLst>
                </a:gridCol>
                <a:gridCol w="2087482">
                  <a:extLst>
                    <a:ext uri="{9D8B030D-6E8A-4147-A177-3AD203B41FA5}">
                      <a16:colId xmlns:a16="http://schemas.microsoft.com/office/drawing/2014/main" val="3673994841"/>
                    </a:ext>
                  </a:extLst>
                </a:gridCol>
                <a:gridCol w="2087482">
                  <a:extLst>
                    <a:ext uri="{9D8B030D-6E8A-4147-A177-3AD203B41FA5}">
                      <a16:colId xmlns:a16="http://schemas.microsoft.com/office/drawing/2014/main" val="1534823174"/>
                    </a:ext>
                  </a:extLst>
                </a:gridCol>
              </a:tblGrid>
              <a:tr h="39285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Pretrain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Supervision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mAP</a:t>
                      </a:r>
                      <a:r>
                        <a:rPr lang="en-US" sz="1600" dirty="0"/>
                        <a:t>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75133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Video-Faster-RCNN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017915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r>
                        <a:rPr lang="en-US" sz="1600" dirty="0"/>
                        <a:t>Random 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826849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CVRL [Qian et al. 2021]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810200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RGB-only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49908"/>
                  </a:ext>
                </a:extLst>
              </a:tr>
              <a:tr h="3928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K400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7721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E7E65C6-215D-D84D-A622-3BF634EAA58A}"/>
              </a:ext>
            </a:extLst>
          </p:cNvPr>
          <p:cNvSpPr txBox="1"/>
          <p:nvPr/>
        </p:nvSpPr>
        <p:spPr>
          <a:xfrm>
            <a:off x="4683939" y="4242396"/>
            <a:ext cx="6025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Detector backbone: 8x8 R3D-50 model,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is computed on AVA v2.2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0075163-C34B-BB42-AB93-B6E7E13D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203" y="2198092"/>
            <a:ext cx="234538" cy="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0C6A3-6A8C-774F-AB6F-8B07764CF3FB}"/>
              </a:ext>
            </a:extLst>
          </p:cNvPr>
          <p:cNvSpPr txBox="1"/>
          <p:nvPr/>
        </p:nvSpPr>
        <p:spPr>
          <a:xfrm>
            <a:off x="410146" y="299485"/>
            <a:ext cx="11371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Transfer to AVA detection: Cross-task Generalization of the Video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319163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26703A-BED8-3B4B-BBEE-42FEB8BCBFBB}"/>
              </a:ext>
            </a:extLst>
          </p:cNvPr>
          <p:cNvSpPr txBox="1"/>
          <p:nvPr/>
        </p:nvSpPr>
        <p:spPr>
          <a:xfrm>
            <a:off x="560120" y="166787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Visualizing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Representations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F2C5DB-CBF5-A54A-9A16-803FA76119C9}"/>
              </a:ext>
            </a:extLst>
          </p:cNvPr>
          <p:cNvGrpSpPr/>
          <p:nvPr/>
        </p:nvGrpSpPr>
        <p:grpSpPr>
          <a:xfrm>
            <a:off x="2275989" y="822547"/>
            <a:ext cx="8224200" cy="5212906"/>
            <a:chOff x="1501539" y="1224132"/>
            <a:chExt cx="10539093" cy="6680200"/>
          </a:xfrm>
        </p:grpSpPr>
        <p:pic>
          <p:nvPicPr>
            <p:cNvPr id="6" name="Picture 5" descr="individualImage (256×256)">
              <a:extLst>
                <a:ext uri="{FF2B5EF4-FFF2-40B4-BE49-F238E27FC236}">
                  <a16:creationId xmlns:a16="http://schemas.microsoft.com/office/drawing/2014/main" id="{8284E3E6-1987-914F-A850-EB4416E59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539" y="122413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pic>
          <p:nvPicPr>
            <p:cNvPr id="7" name="Picture 6" descr="individualImage (256×256)">
              <a:extLst>
                <a:ext uri="{FF2B5EF4-FFF2-40B4-BE49-F238E27FC236}">
                  <a16:creationId xmlns:a16="http://schemas.microsoft.com/office/drawing/2014/main" id="{8D7B10B2-1EEB-4A41-B365-6C5AB18F1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539" y="465313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pic>
          <p:nvPicPr>
            <p:cNvPr id="8" name="Picture 10" descr="individualImage (256×256)">
              <a:extLst>
                <a:ext uri="{FF2B5EF4-FFF2-40B4-BE49-F238E27FC236}">
                  <a16:creationId xmlns:a16="http://schemas.microsoft.com/office/drawing/2014/main" id="{9C3837E3-AEDF-024D-9DEA-7DE2E579C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432" y="122413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pic>
          <p:nvPicPr>
            <p:cNvPr id="9" name="Picture 12" descr="individualImage (256×256)">
              <a:extLst>
                <a:ext uri="{FF2B5EF4-FFF2-40B4-BE49-F238E27FC236}">
                  <a16:creationId xmlns:a16="http://schemas.microsoft.com/office/drawing/2014/main" id="{A1743C61-AF9F-3841-AA08-C414EAD484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432" y="465313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pic>
          <p:nvPicPr>
            <p:cNvPr id="10" name="Picture 10" descr="individualImage (256×256)">
              <a:extLst>
                <a:ext uri="{FF2B5EF4-FFF2-40B4-BE49-F238E27FC236}">
                  <a16:creationId xmlns:a16="http://schemas.microsoft.com/office/drawing/2014/main" id="{8AF5541A-8830-AD43-B7DB-31F1B0D5A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485" y="122413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individualImage (256×256)">
              <a:extLst>
                <a:ext uri="{FF2B5EF4-FFF2-40B4-BE49-F238E27FC236}">
                  <a16:creationId xmlns:a16="http://schemas.microsoft.com/office/drawing/2014/main" id="{D1DE6AB0-A93D-2A4C-A5EE-D7A02978D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485" y="4643955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FC384B5-20E4-A145-A9E1-7508BC9099A1}"/>
              </a:ext>
            </a:extLst>
          </p:cNvPr>
          <p:cNvSpPr txBox="1"/>
          <p:nvPr/>
        </p:nvSpPr>
        <p:spPr>
          <a:xfrm>
            <a:off x="729260" y="1906421"/>
            <a:ext cx="104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84E4C-FD6B-5E42-84E6-B0B13D96A985}"/>
              </a:ext>
            </a:extLst>
          </p:cNvPr>
          <p:cNvSpPr txBox="1"/>
          <p:nvPr/>
        </p:nvSpPr>
        <p:spPr>
          <a:xfrm>
            <a:off x="729260" y="4575086"/>
            <a:ext cx="12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RGB-only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93AF-97A3-3549-9D61-4BF06A1126EA}"/>
              </a:ext>
            </a:extLst>
          </p:cNvPr>
          <p:cNvSpPr txBox="1"/>
          <p:nvPr/>
        </p:nvSpPr>
        <p:spPr>
          <a:xfrm>
            <a:off x="1479771" y="6174199"/>
            <a:ext cx="9532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each example, we show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visualization in the top row and the visualization of RGB-only model in the bottom row. Predicted class and score are shown on the top-left of each example.</a:t>
            </a:r>
          </a:p>
        </p:txBody>
      </p:sp>
    </p:spTree>
    <p:extLst>
      <p:ext uri="{BB962C8B-B14F-4D97-AF65-F5344CB8AC3E}">
        <p14:creationId xmlns:p14="http://schemas.microsoft.com/office/powerpoint/2010/main" val="316127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C384B5-20E4-A145-A9E1-7508BC9099A1}"/>
              </a:ext>
            </a:extLst>
          </p:cNvPr>
          <p:cNvSpPr txBox="1"/>
          <p:nvPr/>
        </p:nvSpPr>
        <p:spPr>
          <a:xfrm>
            <a:off x="729260" y="1906421"/>
            <a:ext cx="104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84E4C-FD6B-5E42-84E6-B0B13D96A985}"/>
              </a:ext>
            </a:extLst>
          </p:cNvPr>
          <p:cNvSpPr txBox="1"/>
          <p:nvPr/>
        </p:nvSpPr>
        <p:spPr>
          <a:xfrm>
            <a:off x="729260" y="4575086"/>
            <a:ext cx="12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RGB-only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D4600D-187B-D64C-8D67-ACC4841103DD}"/>
              </a:ext>
            </a:extLst>
          </p:cNvPr>
          <p:cNvGrpSpPr/>
          <p:nvPr/>
        </p:nvGrpSpPr>
        <p:grpSpPr>
          <a:xfrm>
            <a:off x="2275988" y="822960"/>
            <a:ext cx="8220456" cy="5212080"/>
            <a:chOff x="1501539" y="1236489"/>
            <a:chExt cx="10539093" cy="6671023"/>
          </a:xfrm>
        </p:grpSpPr>
        <p:pic>
          <p:nvPicPr>
            <p:cNvPr id="16" name="Picture 2" descr="individualImage (256×256)">
              <a:extLst>
                <a:ext uri="{FF2B5EF4-FFF2-40B4-BE49-F238E27FC236}">
                  <a16:creationId xmlns:a16="http://schemas.microsoft.com/office/drawing/2014/main" id="{45385F7A-F114-414F-8BEE-7A1168128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539" y="1236489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ndividualImage (256×256)">
              <a:extLst>
                <a:ext uri="{FF2B5EF4-FFF2-40B4-BE49-F238E27FC236}">
                  <a16:creationId xmlns:a16="http://schemas.microsoft.com/office/drawing/2014/main" id="{89FCF642-CFB7-D44A-B98F-C269D6469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539" y="4656312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individualImage (256×256)">
              <a:extLst>
                <a:ext uri="{FF2B5EF4-FFF2-40B4-BE49-F238E27FC236}">
                  <a16:creationId xmlns:a16="http://schemas.microsoft.com/office/drawing/2014/main" id="{FD0DD8A9-CF4D-FC44-AAFA-30E9DE346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485" y="1236489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individualImage (256×256)">
              <a:extLst>
                <a:ext uri="{FF2B5EF4-FFF2-40B4-BE49-F238E27FC236}">
                  <a16:creationId xmlns:a16="http://schemas.microsoft.com/office/drawing/2014/main" id="{DBEF0D0C-C967-1F4D-AB38-DBB1C96ED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485" y="4656311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individualImage (256×256)">
              <a:extLst>
                <a:ext uri="{FF2B5EF4-FFF2-40B4-BE49-F238E27FC236}">
                  <a16:creationId xmlns:a16="http://schemas.microsoft.com/office/drawing/2014/main" id="{D7E198D9-4F52-FA44-9E85-789B1B566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432" y="1236489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individualImage (256×256)">
              <a:extLst>
                <a:ext uri="{FF2B5EF4-FFF2-40B4-BE49-F238E27FC236}">
                  <a16:creationId xmlns:a16="http://schemas.microsoft.com/office/drawing/2014/main" id="{1CBD358A-F500-3345-9085-B1C2481DB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9431" y="4656311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CB9A6B9-2C17-A14C-BE57-41774DD71095}"/>
              </a:ext>
            </a:extLst>
          </p:cNvPr>
          <p:cNvSpPr txBox="1"/>
          <p:nvPr/>
        </p:nvSpPr>
        <p:spPr>
          <a:xfrm>
            <a:off x="177382" y="6135117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In left two examples, the background scene (gym) is associated with many fine-grained action classes, which leads to confusion for the RGB-only model whereas our </a:t>
            </a:r>
            <a:r>
              <a:rPr lang="en-US" sz="155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1550" dirty="0">
                <a:latin typeface="Arial" panose="020B0604020202020204" pitchFamily="34" charset="0"/>
                <a:cs typeface="Arial" panose="020B0604020202020204" pitchFamily="34" charset="0"/>
              </a:rPr>
              <a:t> model is able to distinguish actions by focusing on actual motion regions.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26DAEF-66FA-654A-911D-6930F4FD26AF}"/>
              </a:ext>
            </a:extLst>
          </p:cNvPr>
          <p:cNvSpPr txBox="1"/>
          <p:nvPr/>
        </p:nvSpPr>
        <p:spPr>
          <a:xfrm>
            <a:off x="560120" y="166787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Visualizing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23108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FC384B5-20E4-A145-A9E1-7508BC9099A1}"/>
              </a:ext>
            </a:extLst>
          </p:cNvPr>
          <p:cNvSpPr txBox="1"/>
          <p:nvPr/>
        </p:nvSpPr>
        <p:spPr>
          <a:xfrm>
            <a:off x="729260" y="1906421"/>
            <a:ext cx="104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84E4C-FD6B-5E42-84E6-B0B13D96A985}"/>
              </a:ext>
            </a:extLst>
          </p:cNvPr>
          <p:cNvSpPr txBox="1"/>
          <p:nvPr/>
        </p:nvSpPr>
        <p:spPr>
          <a:xfrm>
            <a:off x="729260" y="4575086"/>
            <a:ext cx="124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RGB-only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5E6396-054C-7344-8E04-DBA22A917464}"/>
              </a:ext>
            </a:extLst>
          </p:cNvPr>
          <p:cNvSpPr txBox="1"/>
          <p:nvPr/>
        </p:nvSpPr>
        <p:spPr>
          <a:xfrm>
            <a:off x="1087145" y="6167282"/>
            <a:ext cx="1001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Note that in these examples, although our model correctly focused on motion regions, it got confused between similar motion patterns (e.g., confusing “Knitting” with “Typing” in the left example).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5A24BA-0F05-3340-83D5-04BFB582757E}"/>
              </a:ext>
            </a:extLst>
          </p:cNvPr>
          <p:cNvGrpSpPr/>
          <p:nvPr/>
        </p:nvGrpSpPr>
        <p:grpSpPr>
          <a:xfrm>
            <a:off x="2275849" y="818138"/>
            <a:ext cx="8220456" cy="5212080"/>
            <a:chOff x="1384640" y="636374"/>
            <a:chExt cx="10556515" cy="6678014"/>
          </a:xfrm>
        </p:grpSpPr>
        <p:pic>
          <p:nvPicPr>
            <p:cNvPr id="30" name="Picture 2" descr="individualImage (256×256)">
              <a:extLst>
                <a:ext uri="{FF2B5EF4-FFF2-40B4-BE49-F238E27FC236}">
                  <a16:creationId xmlns:a16="http://schemas.microsoft.com/office/drawing/2014/main" id="{3A4A95B0-61DA-334E-8E90-74E83FE42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640" y="636374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individualImage (256×256)">
              <a:extLst>
                <a:ext uri="{FF2B5EF4-FFF2-40B4-BE49-F238E27FC236}">
                  <a16:creationId xmlns:a16="http://schemas.microsoft.com/office/drawing/2014/main" id="{17944657-CA4B-534A-B414-9A0B595F7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640" y="4063188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individualImage (256×256)">
              <a:extLst>
                <a:ext uri="{FF2B5EF4-FFF2-40B4-BE49-F238E27FC236}">
                  <a16:creationId xmlns:a16="http://schemas.microsoft.com/office/drawing/2014/main" id="{C36D93FA-8E4E-B446-BDC3-B7346B3AA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955" y="636374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individualImage (256×256)">
              <a:extLst>
                <a:ext uri="{FF2B5EF4-FFF2-40B4-BE49-F238E27FC236}">
                  <a16:creationId xmlns:a16="http://schemas.microsoft.com/office/drawing/2014/main" id="{089217EF-7A1F-4245-8454-9B931E7368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8221" y="4063188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ndividualImage (256×256)">
              <a:extLst>
                <a:ext uri="{FF2B5EF4-FFF2-40B4-BE49-F238E27FC236}">
                  <a16:creationId xmlns:a16="http://schemas.microsoft.com/office/drawing/2014/main" id="{A6E810B2-9334-4845-892B-548547314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297" y="636374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individualImage (256×256)">
              <a:extLst>
                <a:ext uri="{FF2B5EF4-FFF2-40B4-BE49-F238E27FC236}">
                  <a16:creationId xmlns:a16="http://schemas.microsoft.com/office/drawing/2014/main" id="{60225F4F-B3EA-854A-8D21-5C6EB1C12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297" y="4063188"/>
              <a:ext cx="3251200" cy="325120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736656-7FF2-354E-9829-81B1D8850321}"/>
              </a:ext>
            </a:extLst>
          </p:cNvPr>
          <p:cNvSpPr txBox="1"/>
          <p:nvPr/>
        </p:nvSpPr>
        <p:spPr>
          <a:xfrm>
            <a:off x="560120" y="166787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Visualizing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Representations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7B4936-37A6-C84B-941B-8B093953A1E9}"/>
              </a:ext>
            </a:extLst>
          </p:cNvPr>
          <p:cNvGrpSpPr/>
          <p:nvPr/>
        </p:nvGrpSpPr>
        <p:grpSpPr>
          <a:xfrm>
            <a:off x="154699" y="1909712"/>
            <a:ext cx="11882599" cy="3044190"/>
            <a:chOff x="700" y="3141"/>
            <a:chExt cx="19381" cy="4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3B1175-4BDB-8945-922F-5F5E56DED742}"/>
                </a:ext>
              </a:extLst>
            </p:cNvPr>
            <p:cNvSpPr/>
            <p:nvPr/>
          </p:nvSpPr>
          <p:spPr>
            <a:xfrm>
              <a:off x="700" y="3141"/>
              <a:ext cx="19381" cy="4794"/>
            </a:xfrm>
            <a:prstGeom prst="rect">
              <a:avLst/>
            </a:prstGeom>
            <a:solidFill>
              <a:schemeClr val="bg2"/>
            </a:solidFill>
            <a:ln w="285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en-US"/>
            </a:p>
          </p:txBody>
        </p:sp>
        <p:sp>
          <p:nvSpPr>
            <p:cNvPr id="17" name="Text Box 40">
              <a:extLst>
                <a:ext uri="{FF2B5EF4-FFF2-40B4-BE49-F238E27FC236}">
                  <a16:creationId xmlns:a16="http://schemas.microsoft.com/office/drawing/2014/main" id="{18B58204-C62B-3142-B08F-A5AC13FE31D4}"/>
                </a:ext>
              </a:extLst>
            </p:cNvPr>
            <p:cNvSpPr txBox="1"/>
            <p:nvPr/>
          </p:nvSpPr>
          <p:spPr>
            <a:xfrm>
              <a:off x="890" y="3478"/>
              <a:ext cx="18798" cy="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We demonstrated Motion Distillation can serve as an effective inductive bias for video self-supervised representation learning 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We demonstrated the generalization of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MoDist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across datasets and tasks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Our results suggest </a:t>
              </a:r>
              <a:r>
                <a:rPr lang="en-US" alt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MoDist</a:t>
              </a:r>
              <a:r>
                <a:rPr lang="en-US" alt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can yield better representation even when compared to fully-supervised training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87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114438" y="85918"/>
            <a:ext cx="1196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Self-supervised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Representation Learning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4FFFB4-684D-0B40-9FFE-99602BBF4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78" y="3869532"/>
            <a:ext cx="3372187" cy="25683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67FFD-C296-E248-8921-E23E813FB213}"/>
              </a:ext>
            </a:extLst>
          </p:cNvPr>
          <p:cNvSpPr/>
          <p:nvPr/>
        </p:nvSpPr>
        <p:spPr>
          <a:xfrm>
            <a:off x="752481" y="6458688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SpeedNet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[CVPR 20]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BC71A-14CC-574E-A8A5-14B913F8B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20" y="4180306"/>
            <a:ext cx="4101298" cy="18142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131C47-FD62-B040-B813-A0EF65A4A3F5}"/>
              </a:ext>
            </a:extLst>
          </p:cNvPr>
          <p:cNvSpPr/>
          <p:nvPr/>
        </p:nvSpPr>
        <p:spPr>
          <a:xfrm>
            <a:off x="4623364" y="606936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DynamoNet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[ICCV 19]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E83E26-2FDE-D045-A3C7-6155CC262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7431" y="887327"/>
            <a:ext cx="3515181" cy="21780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3E1CE0-3651-2847-B406-888701608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99" y="860949"/>
            <a:ext cx="2950700" cy="2368455"/>
          </a:xfrm>
          <a:prstGeom prst="rect">
            <a:avLst/>
          </a:prstGeom>
          <a:ln w="41275">
            <a:solidFill>
              <a:schemeClr val="accent6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E72132E-800C-1C49-AD9C-0B8D5F1223A6}"/>
              </a:ext>
            </a:extLst>
          </p:cNvPr>
          <p:cNvSpPr/>
          <p:nvPr/>
        </p:nvSpPr>
        <p:spPr>
          <a:xfrm>
            <a:off x="482610" y="3319072"/>
            <a:ext cx="2796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Shuffle&amp;Learn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[ECCV 16]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CF10255-DD0B-484C-B981-78F9E146F1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374" y="1092335"/>
            <a:ext cx="3604204" cy="17940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11D6007-8D48-1741-8A86-E529BC5BE7DB}"/>
              </a:ext>
            </a:extLst>
          </p:cNvPr>
          <p:cNvSpPr/>
          <p:nvPr/>
        </p:nvSpPr>
        <p:spPr>
          <a:xfrm>
            <a:off x="4473860" y="3078558"/>
            <a:ext cx="2621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Brattoli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et al. [CVPR 17]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434C-9CB8-FF4F-ADE1-BFBF4865A62A}"/>
              </a:ext>
            </a:extLst>
          </p:cNvPr>
          <p:cNvSpPr/>
          <p:nvPr/>
        </p:nvSpPr>
        <p:spPr>
          <a:xfrm>
            <a:off x="9109440" y="3059668"/>
            <a:ext cx="1749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OPN [ICCV 17]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95FD57-D0F8-8B47-AE44-36FE894CD6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4255" y="4120453"/>
            <a:ext cx="4000017" cy="19339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7E7B86-C537-B745-86AB-6DD55745E7FC}"/>
              </a:ext>
            </a:extLst>
          </p:cNvPr>
          <p:cNvSpPr/>
          <p:nvPr/>
        </p:nvSpPr>
        <p:spPr>
          <a:xfrm>
            <a:off x="9121369" y="6068552"/>
            <a:ext cx="1945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CVRL [CVPR 21]</a:t>
            </a:r>
          </a:p>
        </p:txBody>
      </p:sp>
    </p:spTree>
    <p:extLst>
      <p:ext uri="{BB962C8B-B14F-4D97-AF65-F5344CB8AC3E}">
        <p14:creationId xmlns:p14="http://schemas.microsoft.com/office/powerpoint/2010/main" val="2186039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614896" y="2490537"/>
            <a:ext cx="2745640" cy="1094874"/>
          </a:xfrm>
        </p:spPr>
        <p:txBody>
          <a:bodyPr lIns="91440" tIns="45720" rIns="91440" bIns="45720" anchor="ctr"/>
          <a:lstStyle/>
          <a:p>
            <a:pPr algn="ctr"/>
            <a:r>
              <a:rPr lang="en-US" altLang="en-US" sz="4000" dirty="0">
                <a:latin typeface="Arial" panose="020B0604020202020204" pitchFamily="34" charset="0"/>
                <a:ea typeface="SimSun" charset="0"/>
              </a:rPr>
              <a:t>Thanks!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313A0E3-26AB-004D-89B5-53E8EFBC258A}"/>
              </a:ext>
            </a:extLst>
          </p:cNvPr>
          <p:cNvSpPr txBox="1">
            <a:spLocks/>
          </p:cNvSpPr>
          <p:nvPr/>
        </p:nvSpPr>
        <p:spPr>
          <a:xfrm>
            <a:off x="4257959" y="3585411"/>
            <a:ext cx="3676082" cy="907647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en-US" sz="4000" dirty="0">
                <a:latin typeface="Arial" panose="020B0604020202020204" pitchFamily="34" charset="0"/>
                <a:ea typeface="SimSun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99777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5BD67-1E00-1E4C-A115-881FD4ED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815" y="1293617"/>
            <a:ext cx="4338053" cy="279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81B03-8A7C-ED48-A270-CAA75FFCF1BE}"/>
              </a:ext>
            </a:extLst>
          </p:cNvPr>
          <p:cNvSpPr txBox="1"/>
          <p:nvPr/>
        </p:nvSpPr>
        <p:spPr>
          <a:xfrm>
            <a:off x="60292" y="252003"/>
            <a:ext cx="1213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Motivation: Motion modeling is important for video representations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D41C0-5A67-9447-AE18-1D93EF473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56" r="16952"/>
          <a:stretch/>
        </p:blipFill>
        <p:spPr>
          <a:xfrm>
            <a:off x="6589775" y="1287380"/>
            <a:ext cx="2390275" cy="1981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6728A-C5FC-2049-90DE-8841D5315C6A}"/>
              </a:ext>
            </a:extLst>
          </p:cNvPr>
          <p:cNvSpPr txBox="1"/>
          <p:nvPr/>
        </p:nvSpPr>
        <p:spPr>
          <a:xfrm>
            <a:off x="2170900" y="4108706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GT: Playing Tennis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A8570-84FD-C849-8A3A-031C33C2079A}"/>
              </a:ext>
            </a:extLst>
          </p:cNvPr>
          <p:cNvSpPr txBox="1"/>
          <p:nvPr/>
        </p:nvSpPr>
        <p:spPr>
          <a:xfrm>
            <a:off x="9481647" y="1999380"/>
            <a:ext cx="2390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GT: Greeting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Playing Tennis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79115-6E77-194A-9F00-EB7384E160AC}"/>
              </a:ext>
            </a:extLst>
          </p:cNvPr>
          <p:cNvSpPr/>
          <p:nvPr/>
        </p:nvSpPr>
        <p:spPr>
          <a:xfrm>
            <a:off x="1063996" y="1080757"/>
            <a:ext cx="4684296" cy="3741923"/>
          </a:xfrm>
          <a:prstGeom prst="rect">
            <a:avLst/>
          </a:prstGeom>
          <a:noFill/>
          <a:ln w="31750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D3626-2926-3946-9095-13367A42BB23}"/>
              </a:ext>
            </a:extLst>
          </p:cNvPr>
          <p:cNvSpPr txBox="1"/>
          <p:nvPr/>
        </p:nvSpPr>
        <p:spPr>
          <a:xfrm>
            <a:off x="2186942" y="4421264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9E500B-2FE8-9747-8B8B-AECCCABCAD64}"/>
              </a:ext>
            </a:extLst>
          </p:cNvPr>
          <p:cNvSpPr txBox="1"/>
          <p:nvPr/>
        </p:nvSpPr>
        <p:spPr>
          <a:xfrm>
            <a:off x="9494772" y="4266862"/>
            <a:ext cx="237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GT: Playing Tennis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Parking Car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82A43B-C50E-2545-ADBF-54013375BE7C}"/>
              </a:ext>
            </a:extLst>
          </p:cNvPr>
          <p:cNvSpPr/>
          <p:nvPr/>
        </p:nvSpPr>
        <p:spPr>
          <a:xfrm>
            <a:off x="6298290" y="1080757"/>
            <a:ext cx="5431018" cy="5255875"/>
          </a:xfrm>
          <a:prstGeom prst="rect">
            <a:avLst/>
          </a:prstGeom>
          <a:noFill/>
          <a:ln w="3175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9B4FAF-BCDD-B347-AA95-A75BB78DCD39}"/>
              </a:ext>
            </a:extLst>
          </p:cNvPr>
          <p:cNvSpPr txBox="1"/>
          <p:nvPr/>
        </p:nvSpPr>
        <p:spPr>
          <a:xfrm>
            <a:off x="7632730" y="5911475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10AD72-A1F1-834C-8012-5621CD4B6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75" y="3465376"/>
            <a:ext cx="2390275" cy="23902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F0E938-340B-424F-950F-AFA92E66160F}"/>
              </a:ext>
            </a:extLst>
          </p:cNvPr>
          <p:cNvSpPr/>
          <p:nvPr/>
        </p:nvSpPr>
        <p:spPr>
          <a:xfrm>
            <a:off x="1102571" y="5344576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Feichtenhofer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2016]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2DF806-9BDD-3644-B01A-282B12542802}"/>
              </a:ext>
            </a:extLst>
          </p:cNvPr>
          <p:cNvSpPr/>
          <p:nvPr/>
        </p:nvSpPr>
        <p:spPr>
          <a:xfrm>
            <a:off x="1102571" y="571390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Feichtenhofer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al., CVPR 2016]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E74E99-9376-304B-923F-373A546E3E6E}"/>
              </a:ext>
            </a:extLst>
          </p:cNvPr>
          <p:cNvSpPr/>
          <p:nvPr/>
        </p:nvSpPr>
        <p:spPr>
          <a:xfrm>
            <a:off x="1102571" y="6083240"/>
            <a:ext cx="2817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[Wang et al., ECCV 2016]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E4FF3A-498A-204A-BEAA-D05D365E180F}"/>
              </a:ext>
            </a:extLst>
          </p:cNvPr>
          <p:cNvSpPr/>
          <p:nvPr/>
        </p:nvSpPr>
        <p:spPr>
          <a:xfrm>
            <a:off x="1102571" y="645257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F24C68FA-7364-404A-8C73-1F9132F35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32858" y="2159757"/>
            <a:ext cx="395981" cy="395981"/>
          </a:xfrm>
          <a:prstGeom prst="rect">
            <a:avLst/>
          </a:prstGeom>
        </p:spPr>
      </p:pic>
      <p:pic>
        <p:nvPicPr>
          <p:cNvPr id="30" name="Graphic 29" descr="Close">
            <a:extLst>
              <a:ext uri="{FF2B5EF4-FFF2-40B4-BE49-F238E27FC236}">
                <a16:creationId xmlns:a16="http://schemas.microsoft.com/office/drawing/2014/main" id="{7D65DE8A-3FAF-764C-96D6-0611A2F0E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8781" y="4426699"/>
            <a:ext cx="395981" cy="39598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583D207-D1CB-614A-9268-F56E6A1788F7}"/>
              </a:ext>
            </a:extLst>
          </p:cNvPr>
          <p:cNvSpPr/>
          <p:nvPr/>
        </p:nvSpPr>
        <p:spPr>
          <a:xfrm>
            <a:off x="1102571" y="4997708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motion modeling for videos:</a:t>
            </a:r>
          </a:p>
        </p:txBody>
      </p:sp>
    </p:spTree>
    <p:extLst>
      <p:ext uri="{BB962C8B-B14F-4D97-AF65-F5344CB8AC3E}">
        <p14:creationId xmlns:p14="http://schemas.microsoft.com/office/powerpoint/2010/main" val="119778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2FB9AD-55F6-4146-BD2F-4E7D06D4A042}"/>
              </a:ext>
            </a:extLst>
          </p:cNvPr>
          <p:cNvSpPr txBox="1"/>
          <p:nvPr/>
        </p:nvSpPr>
        <p:spPr>
          <a:xfrm>
            <a:off x="4150069" y="3198167"/>
            <a:ext cx="389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914181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410146" y="268375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Visual-to-Visual Contrastive Learning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F2D2A0-C54F-2646-9DE1-81ACAB01B8DA}"/>
              </a:ext>
            </a:extLst>
          </p:cNvPr>
          <p:cNvGrpSpPr/>
          <p:nvPr/>
        </p:nvGrpSpPr>
        <p:grpSpPr>
          <a:xfrm>
            <a:off x="4448420" y="1658564"/>
            <a:ext cx="891133" cy="825579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EB61A82-D9B3-214D-AF59-043CB3DF6AED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B39D75F-8823-414C-9719-10B575D14BE0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F39B0E5B-6A6A-2B45-BB9B-A3FCE75C320D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B1D892D4-59A6-6441-A9B3-2EC05EC9DEFA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B648990-F2A5-D242-AAA9-07472542A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354" y="1557847"/>
            <a:ext cx="213992" cy="117933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14840C8-AB5C-9A45-889F-184691214D02}"/>
              </a:ext>
            </a:extLst>
          </p:cNvPr>
          <p:cNvSpPr txBox="1"/>
          <p:nvPr/>
        </p:nvSpPr>
        <p:spPr>
          <a:xfrm>
            <a:off x="4101204" y="2555763"/>
            <a:ext cx="145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C011D7-AEE6-CF41-98FD-D155CFE75AE0}"/>
              </a:ext>
            </a:extLst>
          </p:cNvPr>
          <p:cNvGrpSpPr/>
          <p:nvPr/>
        </p:nvGrpSpPr>
        <p:grpSpPr>
          <a:xfrm>
            <a:off x="4437316" y="3634868"/>
            <a:ext cx="891133" cy="825579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DA5C9613-DBF8-C941-B68A-BA624A145EB7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BDF026BB-A3FC-2147-AD44-9D19A2575D91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1B8C55D3-6A16-CA42-B41E-51BB70E66119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F026A4EE-06F5-7D4E-AED8-E60E0C985E40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1F725ABA-04A3-AE4E-92BF-CB161E0E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685" y="3521109"/>
            <a:ext cx="213992" cy="117933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083A8E7-8C86-1042-BFDC-66FE58DB903D}"/>
              </a:ext>
            </a:extLst>
          </p:cNvPr>
          <p:cNvSpPr txBox="1"/>
          <p:nvPr/>
        </p:nvSpPr>
        <p:spPr>
          <a:xfrm>
            <a:off x="4090100" y="4549981"/>
            <a:ext cx="145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E183C9-6C56-5D4D-99E6-4BA75A77D050}"/>
              </a:ext>
            </a:extLst>
          </p:cNvPr>
          <p:cNvGrpSpPr/>
          <p:nvPr/>
        </p:nvGrpSpPr>
        <p:grpSpPr>
          <a:xfrm>
            <a:off x="9435271" y="3609272"/>
            <a:ext cx="891133" cy="825579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A1E6EAD9-B954-A64D-99F7-A69D0D4CB255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05B66188-894A-7A4A-AA81-6B7630FCD1FD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DF009828-346D-C642-949F-6F791E9B4E51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26C465F0-9ADE-7541-8CD7-C6B5FA88F4C7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C85FAF1A-00D8-5640-A3D6-30F53C6B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806" y="3496945"/>
            <a:ext cx="213992" cy="117933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6CB4486-42CE-F049-A7CD-3C1C562AA994}"/>
              </a:ext>
            </a:extLst>
          </p:cNvPr>
          <p:cNvSpPr txBox="1"/>
          <p:nvPr/>
        </p:nvSpPr>
        <p:spPr>
          <a:xfrm>
            <a:off x="9105890" y="4579957"/>
            <a:ext cx="145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C1DEB9D-3565-2E4A-A01A-84A5B8621872}"/>
              </a:ext>
            </a:extLst>
          </p:cNvPr>
          <p:cNvGrpSpPr/>
          <p:nvPr/>
        </p:nvGrpSpPr>
        <p:grpSpPr>
          <a:xfrm>
            <a:off x="9409644" y="1734724"/>
            <a:ext cx="891133" cy="825579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D10E39AA-B1DC-A548-8B66-19FE40FAD39D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BD8CD781-9A20-5747-B5BF-21D0FF9AE970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4C2D86C9-77F9-9A42-A2A7-44871AC887DF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8FF1E222-991D-6042-8669-5945EDC4FFA3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824B0EC8-3191-4942-A6B7-59C56BC7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806" y="1541949"/>
            <a:ext cx="213992" cy="11793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3CC3426-2D9B-DD47-8D62-DE5D77690FA1}"/>
              </a:ext>
            </a:extLst>
          </p:cNvPr>
          <p:cNvSpPr txBox="1"/>
          <p:nvPr/>
        </p:nvSpPr>
        <p:spPr>
          <a:xfrm>
            <a:off x="9060568" y="2677174"/>
            <a:ext cx="1451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F759004B-8AF5-6C41-A15C-DDBB63803DF3}"/>
              </a:ext>
            </a:extLst>
          </p:cNvPr>
          <p:cNvSpPr/>
          <p:nvPr/>
        </p:nvSpPr>
        <p:spPr>
          <a:xfrm rot="12584677">
            <a:off x="1132911" y="1532609"/>
            <a:ext cx="2355489" cy="280109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A1DD6-844C-224E-8F67-7E6E35343BDC}"/>
              </a:ext>
            </a:extLst>
          </p:cNvPr>
          <p:cNvCxnSpPr>
            <a:cxnSpLocks/>
          </p:cNvCxnSpPr>
          <p:nvPr/>
        </p:nvCxnSpPr>
        <p:spPr>
          <a:xfrm>
            <a:off x="10906253" y="5204238"/>
            <a:ext cx="48260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75ED135-714A-A342-8DB5-C27A3F1CA577}"/>
              </a:ext>
            </a:extLst>
          </p:cNvPr>
          <p:cNvSpPr txBox="1"/>
          <p:nvPr/>
        </p:nvSpPr>
        <p:spPr>
          <a:xfrm>
            <a:off x="10193474" y="5063049"/>
            <a:ext cx="76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Repeal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0A353FC-CB4A-8246-A014-2947C782BF27}"/>
              </a:ext>
            </a:extLst>
          </p:cNvPr>
          <p:cNvCxnSpPr>
            <a:cxnSpLocks/>
          </p:cNvCxnSpPr>
          <p:nvPr/>
        </p:nvCxnSpPr>
        <p:spPr>
          <a:xfrm>
            <a:off x="10903878" y="5445670"/>
            <a:ext cx="482600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27F35AA-D5A5-8747-8EED-2B20BB0FCF0C}"/>
              </a:ext>
            </a:extLst>
          </p:cNvPr>
          <p:cNvSpPr txBox="1"/>
          <p:nvPr/>
        </p:nvSpPr>
        <p:spPr>
          <a:xfrm>
            <a:off x="10191099" y="5304481"/>
            <a:ext cx="765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Attract</a:t>
            </a: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05D84892-4977-4E49-9340-A11547042C58}"/>
              </a:ext>
            </a:extLst>
          </p:cNvPr>
          <p:cNvSpPr/>
          <p:nvPr/>
        </p:nvSpPr>
        <p:spPr>
          <a:xfrm rot="1637744">
            <a:off x="9121262" y="1904119"/>
            <a:ext cx="2355489" cy="280109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50FC8A-411B-974A-B74F-F715F101A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" b="78207"/>
          <a:stretch/>
        </p:blipFill>
        <p:spPr>
          <a:xfrm>
            <a:off x="1694473" y="1541949"/>
            <a:ext cx="2282428" cy="131850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7773100-4F0A-B646-919E-AD54E9A982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33" b="78581"/>
          <a:stretch/>
        </p:blipFill>
        <p:spPr>
          <a:xfrm>
            <a:off x="1679468" y="3510475"/>
            <a:ext cx="2282428" cy="12471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7425F7F0-01BC-6840-98CB-BB491F10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8"/>
          <a:stretch/>
        </p:blipFill>
        <p:spPr bwMode="auto">
          <a:xfrm>
            <a:off x="7085729" y="3374456"/>
            <a:ext cx="1846423" cy="15192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6D204BC1-CFB8-904A-B829-4E7935CCE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b="67924"/>
          <a:stretch/>
        </p:blipFill>
        <p:spPr bwMode="auto">
          <a:xfrm>
            <a:off x="7090916" y="1476432"/>
            <a:ext cx="1819942" cy="14103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CDA5918-001F-6341-8232-AB037747235E}"/>
              </a:ext>
            </a:extLst>
          </p:cNvPr>
          <p:cNvSpPr/>
          <p:nvPr/>
        </p:nvSpPr>
        <p:spPr>
          <a:xfrm>
            <a:off x="1561064" y="6315046"/>
            <a:ext cx="9342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adopt a visual-to-visual contrastive learning objective operating on RGB clips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4C07E-36D2-FF46-A0F7-90622B393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582" y="2797101"/>
            <a:ext cx="242655" cy="20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7594AF-0AF8-C846-A6FA-2C6C99576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963" y="4766880"/>
            <a:ext cx="235346" cy="241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F0C2B9-D538-144E-AD0C-224A642D3F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1172" y="2779366"/>
            <a:ext cx="267260" cy="270601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3C3260A-240F-B843-879A-39BB6E7EB95C}"/>
              </a:ext>
            </a:extLst>
          </p:cNvPr>
          <p:cNvCxnSpPr>
            <a:cxnSpLocks/>
          </p:cNvCxnSpPr>
          <p:nvPr/>
        </p:nvCxnSpPr>
        <p:spPr>
          <a:xfrm>
            <a:off x="6186023" y="2232467"/>
            <a:ext cx="58691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08AC87B-0776-0642-B264-A2D036EF5783}"/>
              </a:ext>
            </a:extLst>
          </p:cNvPr>
          <p:cNvCxnSpPr>
            <a:cxnSpLocks/>
          </p:cNvCxnSpPr>
          <p:nvPr/>
        </p:nvCxnSpPr>
        <p:spPr>
          <a:xfrm>
            <a:off x="6186023" y="4149872"/>
            <a:ext cx="58691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89A2C13-D16D-384F-8CCC-A31718E704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6110" y="5455064"/>
            <a:ext cx="7330102" cy="7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169671" y="401103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Motion-to-Visual Distillation Learning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A1DD6-844C-224E-8F67-7E6E35343BDC}"/>
              </a:ext>
            </a:extLst>
          </p:cNvPr>
          <p:cNvCxnSpPr>
            <a:cxnSpLocks/>
          </p:cNvCxnSpPr>
          <p:nvPr/>
        </p:nvCxnSpPr>
        <p:spPr>
          <a:xfrm>
            <a:off x="11447303" y="1151336"/>
            <a:ext cx="48001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75ED135-714A-A342-8DB5-C27A3F1CA577}"/>
              </a:ext>
            </a:extLst>
          </p:cNvPr>
          <p:cNvSpPr txBox="1"/>
          <p:nvPr/>
        </p:nvSpPr>
        <p:spPr>
          <a:xfrm>
            <a:off x="10200333" y="999514"/>
            <a:ext cx="131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Repeal (V2V)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0A353FC-CB4A-8246-A014-2947C782BF27}"/>
              </a:ext>
            </a:extLst>
          </p:cNvPr>
          <p:cNvCxnSpPr>
            <a:cxnSpLocks/>
          </p:cNvCxnSpPr>
          <p:nvPr/>
        </p:nvCxnSpPr>
        <p:spPr>
          <a:xfrm>
            <a:off x="11444928" y="1436310"/>
            <a:ext cx="482385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27F35AA-D5A5-8747-8EED-2B20BB0FCF0C}"/>
              </a:ext>
            </a:extLst>
          </p:cNvPr>
          <p:cNvSpPr txBox="1"/>
          <p:nvPr/>
        </p:nvSpPr>
        <p:spPr>
          <a:xfrm>
            <a:off x="10197958" y="1284488"/>
            <a:ext cx="131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Attract (V2V)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7F2D2A0-C54F-2646-9DE1-81ACAB01B8DA}"/>
              </a:ext>
            </a:extLst>
          </p:cNvPr>
          <p:cNvGrpSpPr/>
          <p:nvPr/>
        </p:nvGrpSpPr>
        <p:grpSpPr>
          <a:xfrm>
            <a:off x="4621322" y="2474239"/>
            <a:ext cx="643231" cy="595913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8EB61A82-D9B3-214D-AF59-043CB3DF6AED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EB39D75F-8823-414C-9719-10B575D14BE0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F39B0E5B-6A6A-2B45-BB9B-A3FCE75C320D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B1D892D4-59A6-6441-A9B3-2EC05EC9DEFA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FB648990-F2A5-D242-AAA9-07472542A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17" y="2401540"/>
            <a:ext cx="154462" cy="85125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14840C8-AB5C-9A45-889F-184691214D02}"/>
              </a:ext>
            </a:extLst>
          </p:cNvPr>
          <p:cNvSpPr txBox="1"/>
          <p:nvPr/>
        </p:nvSpPr>
        <p:spPr>
          <a:xfrm>
            <a:off x="4370697" y="3121849"/>
            <a:ext cx="119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C011D7-AEE6-CF41-98FD-D155CFE75AE0}"/>
              </a:ext>
            </a:extLst>
          </p:cNvPr>
          <p:cNvGrpSpPr/>
          <p:nvPr/>
        </p:nvGrpSpPr>
        <p:grpSpPr>
          <a:xfrm>
            <a:off x="4613307" y="3900760"/>
            <a:ext cx="643231" cy="595913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DA5C9613-DBF8-C941-B68A-BA624A145EB7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BDF026BB-A3FC-2147-AD44-9D19A2575D91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1B8C55D3-6A16-CA42-B41E-51BB70E66119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F026A4EE-06F5-7D4E-AED8-E60E0C985E40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1F725ABA-04A3-AE4E-92BF-CB161E0E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922" y="3818647"/>
            <a:ext cx="154462" cy="85125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083A8E7-8C86-1042-BFDC-66FE58DB903D}"/>
              </a:ext>
            </a:extLst>
          </p:cNvPr>
          <p:cNvSpPr txBox="1"/>
          <p:nvPr/>
        </p:nvSpPr>
        <p:spPr>
          <a:xfrm>
            <a:off x="4362682" y="4561300"/>
            <a:ext cx="1149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E183C9-6C56-5D4D-99E6-4BA75A77D050}"/>
              </a:ext>
            </a:extLst>
          </p:cNvPr>
          <p:cNvGrpSpPr/>
          <p:nvPr/>
        </p:nvGrpSpPr>
        <p:grpSpPr>
          <a:xfrm>
            <a:off x="8220892" y="3882284"/>
            <a:ext cx="643231" cy="595913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A1E6EAD9-B954-A64D-99F7-A69D0D4CB255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05B66188-894A-7A4A-AA81-6B7630FCD1FD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DF009828-346D-C642-949F-6F791E9B4E51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26C465F0-9ADE-7541-8CD7-C6B5FA88F4C7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C85FAF1A-00D8-5640-A3D6-30F53C6B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514" y="3801205"/>
            <a:ext cx="154462" cy="85125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6CB4486-42CE-F049-A7CD-3C1C562AA994}"/>
              </a:ext>
            </a:extLst>
          </p:cNvPr>
          <p:cNvSpPr txBox="1"/>
          <p:nvPr/>
        </p:nvSpPr>
        <p:spPr>
          <a:xfrm>
            <a:off x="7983141" y="4582937"/>
            <a:ext cx="112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C1DEB9D-3565-2E4A-A01A-84A5B8621872}"/>
              </a:ext>
            </a:extLst>
          </p:cNvPr>
          <p:cNvGrpSpPr/>
          <p:nvPr/>
        </p:nvGrpSpPr>
        <p:grpSpPr>
          <a:xfrm>
            <a:off x="8202394" y="2529212"/>
            <a:ext cx="643231" cy="595913"/>
            <a:chOff x="3888752" y="1841198"/>
            <a:chExt cx="862332" cy="798897"/>
          </a:xfrm>
          <a:solidFill>
            <a:srgbClr val="00B0F0"/>
          </a:solidFill>
        </p:grpSpPr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D10E39AA-B1DC-A548-8B66-19FE40FAD39D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BD8CD781-9A20-5747-B5BF-21D0FF9AE970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4C2D86C9-77F9-9A42-A2A7-44871AC887DF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8FF1E222-991D-6042-8669-5945EDC4FFA3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824B0EC8-3191-4942-A6B7-59C56BC76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514" y="2390065"/>
            <a:ext cx="154462" cy="851256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3CC3426-2D9B-DD47-8D62-DE5D77690FA1}"/>
              </a:ext>
            </a:extLst>
          </p:cNvPr>
          <p:cNvSpPr txBox="1"/>
          <p:nvPr/>
        </p:nvSpPr>
        <p:spPr>
          <a:xfrm>
            <a:off x="7950427" y="3209484"/>
            <a:ext cx="1127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Visual CNN</a:t>
            </a:r>
          </a:p>
        </p:txBody>
      </p:sp>
      <p:sp>
        <p:nvSpPr>
          <p:cNvPr id="85" name="Arc 84">
            <a:extLst>
              <a:ext uri="{FF2B5EF4-FFF2-40B4-BE49-F238E27FC236}">
                <a16:creationId xmlns:a16="http://schemas.microsoft.com/office/drawing/2014/main" id="{F759004B-8AF5-6C41-A15C-DDBB63803DF3}"/>
              </a:ext>
            </a:extLst>
          </p:cNvPr>
          <p:cNvSpPr/>
          <p:nvPr/>
        </p:nvSpPr>
        <p:spPr>
          <a:xfrm rot="12584677">
            <a:off x="2228147" y="2383323"/>
            <a:ext cx="1700221" cy="202186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Arc 90">
            <a:extLst>
              <a:ext uri="{FF2B5EF4-FFF2-40B4-BE49-F238E27FC236}">
                <a16:creationId xmlns:a16="http://schemas.microsoft.com/office/drawing/2014/main" id="{05D84892-4977-4E49-9340-A11547042C58}"/>
              </a:ext>
            </a:extLst>
          </p:cNvPr>
          <p:cNvSpPr/>
          <p:nvPr/>
        </p:nvSpPr>
        <p:spPr>
          <a:xfrm rot="1637744">
            <a:off x="7994236" y="2620055"/>
            <a:ext cx="1700221" cy="202186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050FC8A-411B-974A-B74F-F715F101A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" b="78207"/>
          <a:stretch/>
        </p:blipFill>
        <p:spPr>
          <a:xfrm>
            <a:off x="2633489" y="2390065"/>
            <a:ext cx="1647484" cy="9517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7773100-4F0A-B646-919E-AD54E9A982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33" b="78581"/>
          <a:stretch/>
        </p:blipFill>
        <p:spPr>
          <a:xfrm>
            <a:off x="2622659" y="3810971"/>
            <a:ext cx="1647484" cy="9002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7425F7F0-01BC-6840-98CB-BB491F10B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78"/>
          <a:stretch/>
        </p:blipFill>
        <p:spPr bwMode="auto">
          <a:xfrm>
            <a:off x="6524964" y="3712791"/>
            <a:ext cx="1332771" cy="109659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6D204BC1-CFB8-904A-B829-4E7935CCE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5" b="67924"/>
          <a:stretch/>
        </p:blipFill>
        <p:spPr bwMode="auto">
          <a:xfrm>
            <a:off x="6528708" y="2342774"/>
            <a:ext cx="1313656" cy="10180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CDA5918-001F-6341-8232-AB037747235E}"/>
              </a:ext>
            </a:extLst>
          </p:cNvPr>
          <p:cNvSpPr/>
          <p:nvPr/>
        </p:nvSpPr>
        <p:spPr>
          <a:xfrm>
            <a:off x="1885754" y="6318250"/>
            <a:ext cx="8331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enrich visual-only learning with Motion-to-Visual distillation objective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2A35D9-53C0-724D-8F7F-09196F7641CF}"/>
              </a:ext>
            </a:extLst>
          </p:cNvPr>
          <p:cNvGrpSpPr/>
          <p:nvPr/>
        </p:nvGrpSpPr>
        <p:grpSpPr>
          <a:xfrm>
            <a:off x="10198094" y="1832763"/>
            <a:ext cx="1729219" cy="592751"/>
            <a:chOff x="10198094" y="1832763"/>
            <a:chExt cx="1729219" cy="592751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1FEDEF6D-B430-AF42-B84D-011E13351133}"/>
                </a:ext>
              </a:extLst>
            </p:cNvPr>
            <p:cNvCxnSpPr>
              <a:cxnSpLocks/>
            </p:cNvCxnSpPr>
            <p:nvPr/>
          </p:nvCxnSpPr>
          <p:spPr>
            <a:xfrm>
              <a:off x="11447439" y="1984585"/>
              <a:ext cx="47987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8C33E59-0FE5-B146-B053-C4DB5BA81878}"/>
                </a:ext>
              </a:extLst>
            </p:cNvPr>
            <p:cNvSpPr txBox="1"/>
            <p:nvPr/>
          </p:nvSpPr>
          <p:spPr>
            <a:xfrm>
              <a:off x="10200469" y="1832763"/>
              <a:ext cx="1310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Repeal (MV)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9094209A-2219-7D42-8885-2B23CCDCD0AE}"/>
                </a:ext>
              </a:extLst>
            </p:cNvPr>
            <p:cNvCxnSpPr>
              <a:cxnSpLocks/>
            </p:cNvCxnSpPr>
            <p:nvPr/>
          </p:nvCxnSpPr>
          <p:spPr>
            <a:xfrm>
              <a:off x="11445064" y="2269559"/>
              <a:ext cx="482249" cy="0"/>
            </a:xfrm>
            <a:prstGeom prst="straightConnector1">
              <a:avLst/>
            </a:prstGeom>
            <a:ln w="38100">
              <a:solidFill>
                <a:schemeClr val="accent6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2881621-3E23-6F42-B6F7-6E2EC0679AC1}"/>
                </a:ext>
              </a:extLst>
            </p:cNvPr>
            <p:cNvSpPr txBox="1"/>
            <p:nvPr/>
          </p:nvSpPr>
          <p:spPr>
            <a:xfrm>
              <a:off x="10198094" y="2117737"/>
              <a:ext cx="13106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Attract (MV)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C5D07F1-0AD5-2C41-A5F1-6A2E7DAEC7CE}"/>
              </a:ext>
            </a:extLst>
          </p:cNvPr>
          <p:cNvCxnSpPr>
            <a:cxnSpLocks/>
          </p:cNvCxnSpPr>
          <p:nvPr/>
        </p:nvCxnSpPr>
        <p:spPr>
          <a:xfrm>
            <a:off x="5859840" y="4240475"/>
            <a:ext cx="430873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540312F-EEAE-5C4D-84B9-433B6960BF1C}"/>
              </a:ext>
            </a:extLst>
          </p:cNvPr>
          <p:cNvGrpSpPr/>
          <p:nvPr/>
        </p:nvGrpSpPr>
        <p:grpSpPr>
          <a:xfrm>
            <a:off x="2058183" y="1093303"/>
            <a:ext cx="9501252" cy="5048864"/>
            <a:chOff x="2058183" y="1093303"/>
            <a:chExt cx="9501252" cy="50488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1BF35A4-98B8-754E-AA78-8CD5543F0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1687" y="5908604"/>
              <a:ext cx="3437748" cy="233563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6C4EB53-D84B-8845-B34C-5E06B17DD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623" y="3313175"/>
              <a:ext cx="245674" cy="186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E043BD3E-4D1D-8B4F-8757-D49CA55B141E}"/>
                </a:ext>
              </a:extLst>
            </p:cNvPr>
            <p:cNvCxnSpPr>
              <a:cxnSpLocks/>
            </p:cNvCxnSpPr>
            <p:nvPr/>
          </p:nvCxnSpPr>
          <p:spPr>
            <a:xfrm>
              <a:off x="5859840" y="2897228"/>
              <a:ext cx="43087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031D5D7-FFFD-0140-84FF-96B04E878B4B}"/>
                </a:ext>
              </a:extLst>
            </p:cNvPr>
            <p:cNvGrpSpPr/>
            <p:nvPr/>
          </p:nvGrpSpPr>
          <p:grpSpPr>
            <a:xfrm>
              <a:off x="3516453" y="1093303"/>
              <a:ext cx="4758360" cy="2047902"/>
              <a:chOff x="3654999" y="979414"/>
              <a:chExt cx="4758360" cy="204790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96546628-D3F3-6242-8ECC-7C0CF710F650}"/>
                  </a:ext>
                </a:extLst>
              </p:cNvPr>
              <p:cNvGrpSpPr/>
              <p:nvPr/>
            </p:nvGrpSpPr>
            <p:grpSpPr>
              <a:xfrm>
                <a:off x="4574069" y="979414"/>
                <a:ext cx="2847337" cy="941097"/>
                <a:chOff x="3218774" y="4140268"/>
                <a:chExt cx="4487008" cy="1483040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86A7B731-BB75-1643-846E-346ACD28A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flipH="1">
                  <a:off x="7503613" y="4263839"/>
                  <a:ext cx="202169" cy="1114175"/>
                </a:xfrm>
                <a:prstGeom prst="rect">
                  <a:avLst/>
                </a:prstGeom>
              </p:spPr>
            </p:pic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0269CAB8-F4B0-ED46-A79E-F43CFD3A66EA}"/>
                    </a:ext>
                  </a:extLst>
                </p:cNvPr>
                <p:cNvGrpSpPr/>
                <p:nvPr/>
              </p:nvGrpSpPr>
              <p:grpSpPr>
                <a:xfrm>
                  <a:off x="6014312" y="4205090"/>
                  <a:ext cx="936732" cy="867824"/>
                  <a:chOff x="3888752" y="1841198"/>
                  <a:chExt cx="862332" cy="798897"/>
                </a:xfrm>
                <a:solidFill>
                  <a:srgbClr val="FFC000"/>
                </a:solidFill>
              </p:grpSpPr>
              <p:sp>
                <p:nvSpPr>
                  <p:cNvPr id="90" name="Cube 89">
                    <a:extLst>
                      <a:ext uri="{FF2B5EF4-FFF2-40B4-BE49-F238E27FC236}">
                        <a16:creationId xmlns:a16="http://schemas.microsoft.com/office/drawing/2014/main" id="{4FC4DC69-7091-E046-AE70-70E842432A56}"/>
                      </a:ext>
                    </a:extLst>
                  </p:cNvPr>
                  <p:cNvSpPr/>
                  <p:nvPr/>
                </p:nvSpPr>
                <p:spPr>
                  <a:xfrm>
                    <a:off x="3888752" y="1841198"/>
                    <a:ext cx="366197" cy="798897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Cube 91">
                    <a:extLst>
                      <a:ext uri="{FF2B5EF4-FFF2-40B4-BE49-F238E27FC236}">
                        <a16:creationId xmlns:a16="http://schemas.microsoft.com/office/drawing/2014/main" id="{DD600C55-6679-2643-A0C8-107F8C2760BB}"/>
                      </a:ext>
                    </a:extLst>
                  </p:cNvPr>
                  <p:cNvSpPr/>
                  <p:nvPr/>
                </p:nvSpPr>
                <p:spPr>
                  <a:xfrm>
                    <a:off x="4115458" y="1928512"/>
                    <a:ext cx="316394" cy="690246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3" name="Cube 92">
                    <a:extLst>
                      <a:ext uri="{FF2B5EF4-FFF2-40B4-BE49-F238E27FC236}">
                        <a16:creationId xmlns:a16="http://schemas.microsoft.com/office/drawing/2014/main" id="{CB6A1A3F-4E87-4D40-BAAB-B057D78A4766}"/>
                      </a:ext>
                    </a:extLst>
                  </p:cNvPr>
                  <p:cNvSpPr/>
                  <p:nvPr/>
                </p:nvSpPr>
                <p:spPr>
                  <a:xfrm>
                    <a:off x="4335585" y="1991419"/>
                    <a:ext cx="258723" cy="564431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Cube 93">
                    <a:extLst>
                      <a:ext uri="{FF2B5EF4-FFF2-40B4-BE49-F238E27FC236}">
                        <a16:creationId xmlns:a16="http://schemas.microsoft.com/office/drawing/2014/main" id="{B28D8DE3-D8D6-1F49-AF23-94F24E22E0A2}"/>
                      </a:ext>
                    </a:extLst>
                  </p:cNvPr>
                  <p:cNvSpPr/>
                  <p:nvPr/>
                </p:nvSpPr>
                <p:spPr>
                  <a:xfrm>
                    <a:off x="4539466" y="2060425"/>
                    <a:ext cx="211618" cy="461666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5AC4535-BFBD-0E45-B025-7FC11A697AC3}"/>
                    </a:ext>
                  </a:extLst>
                </p:cNvPr>
                <p:cNvSpPr txBox="1"/>
                <p:nvPr/>
              </p:nvSpPr>
              <p:spPr>
                <a:xfrm>
                  <a:off x="5563471" y="5138294"/>
                  <a:ext cx="1872516" cy="4850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Motion CNN</a:t>
                  </a:r>
                </a:p>
              </p:txBody>
            </p:sp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8331BD8E-A4EE-C745-9974-2CD69C40F1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0261" b="28415"/>
                <a:stretch/>
              </p:blipFill>
              <p:spPr>
                <a:xfrm>
                  <a:off x="3218774" y="4140268"/>
                  <a:ext cx="2282427" cy="131850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</p:pic>
          </p:grp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71500083-0CE4-5C44-A406-65F66080DE2B}"/>
                  </a:ext>
                </a:extLst>
              </p:cNvPr>
              <p:cNvSpPr/>
              <p:nvPr/>
            </p:nvSpPr>
            <p:spPr>
              <a:xfrm rot="14978684">
                <a:off x="3815821" y="1050321"/>
                <a:ext cx="1700221" cy="2021866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chemeClr val="accent6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7F0BD1B2-4293-8E48-AFCB-7BFFAD2D2A79}"/>
                  </a:ext>
                </a:extLst>
              </p:cNvPr>
              <p:cNvSpPr/>
              <p:nvPr/>
            </p:nvSpPr>
            <p:spPr>
              <a:xfrm rot="21296218">
                <a:off x="6442599" y="1208158"/>
                <a:ext cx="1970760" cy="1819158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EB20C7C-E636-E14A-9401-59EBD7EF9A11}"/>
                </a:ext>
              </a:extLst>
            </p:cNvPr>
            <p:cNvGrpSpPr/>
            <p:nvPr/>
          </p:nvGrpSpPr>
          <p:grpSpPr>
            <a:xfrm>
              <a:off x="3488815" y="3940013"/>
              <a:ext cx="4798627" cy="2202154"/>
              <a:chOff x="3627361" y="3826124"/>
              <a:chExt cx="4798627" cy="2202154"/>
            </a:xfrm>
          </p:grpSpPr>
          <p:pic>
            <p:nvPicPr>
              <p:cNvPr id="102" name="Picture 4">
                <a:extLst>
                  <a:ext uri="{FF2B5EF4-FFF2-40B4-BE49-F238E27FC236}">
                    <a16:creationId xmlns:a16="http://schemas.microsoft.com/office/drawing/2014/main" id="{7ACBD7FA-47D0-5040-9683-650ABDC6C0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574"/>
              <a:stretch/>
            </p:blipFill>
            <p:spPr bwMode="auto">
              <a:xfrm>
                <a:off x="4800158" y="5113185"/>
                <a:ext cx="1135468" cy="8605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2AD1B78B-C25A-C84D-9B48-F2434C3B7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7329247" y="5165595"/>
                <a:ext cx="128291" cy="707026"/>
              </a:xfrm>
              <a:prstGeom prst="rect">
                <a:avLst/>
              </a:prstGeom>
            </p:spPr>
          </p:pic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98ACD2A0-488D-CB47-9206-F346EEA87A7C}"/>
                  </a:ext>
                </a:extLst>
              </p:cNvPr>
              <p:cNvGrpSpPr/>
              <p:nvPr/>
            </p:nvGrpSpPr>
            <p:grpSpPr>
              <a:xfrm>
                <a:off x="6384176" y="5128315"/>
                <a:ext cx="594425" cy="550698"/>
                <a:chOff x="3888752" y="1841198"/>
                <a:chExt cx="862332" cy="798897"/>
              </a:xfrm>
              <a:solidFill>
                <a:srgbClr val="FFC000"/>
              </a:solidFill>
            </p:grpSpPr>
            <p:sp>
              <p:nvSpPr>
                <p:cNvPr id="109" name="Cube 108">
                  <a:extLst>
                    <a:ext uri="{FF2B5EF4-FFF2-40B4-BE49-F238E27FC236}">
                      <a16:creationId xmlns:a16="http://schemas.microsoft.com/office/drawing/2014/main" id="{29A67570-BFFE-4046-99D4-EDDBEE47EB85}"/>
                    </a:ext>
                  </a:extLst>
                </p:cNvPr>
                <p:cNvSpPr/>
                <p:nvPr/>
              </p:nvSpPr>
              <p:spPr>
                <a:xfrm>
                  <a:off x="3888752" y="1841198"/>
                  <a:ext cx="366197" cy="798897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Cube 109">
                  <a:extLst>
                    <a:ext uri="{FF2B5EF4-FFF2-40B4-BE49-F238E27FC236}">
                      <a16:creationId xmlns:a16="http://schemas.microsoft.com/office/drawing/2014/main" id="{C02C033B-0F1A-B84E-B43B-C1F0638A6F88}"/>
                    </a:ext>
                  </a:extLst>
                </p:cNvPr>
                <p:cNvSpPr/>
                <p:nvPr/>
              </p:nvSpPr>
              <p:spPr>
                <a:xfrm>
                  <a:off x="4115458" y="1928512"/>
                  <a:ext cx="316394" cy="690246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Cube 110">
                  <a:extLst>
                    <a:ext uri="{FF2B5EF4-FFF2-40B4-BE49-F238E27FC236}">
                      <a16:creationId xmlns:a16="http://schemas.microsoft.com/office/drawing/2014/main" id="{2DAEBAB9-8281-6E4A-9AAB-476B90C11E7C}"/>
                    </a:ext>
                  </a:extLst>
                </p:cNvPr>
                <p:cNvSpPr/>
                <p:nvPr/>
              </p:nvSpPr>
              <p:spPr>
                <a:xfrm>
                  <a:off x="4335585" y="1991419"/>
                  <a:ext cx="258723" cy="564431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Cube 111">
                  <a:extLst>
                    <a:ext uri="{FF2B5EF4-FFF2-40B4-BE49-F238E27FC236}">
                      <a16:creationId xmlns:a16="http://schemas.microsoft.com/office/drawing/2014/main" id="{4D0C510E-51E2-E148-A02C-7A1A85FB9E07}"/>
                    </a:ext>
                  </a:extLst>
                </p:cNvPr>
                <p:cNvSpPr/>
                <p:nvPr/>
              </p:nvSpPr>
              <p:spPr>
                <a:xfrm>
                  <a:off x="4539466" y="2060425"/>
                  <a:ext cx="211618" cy="461666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2395046F-D3A4-0D41-884D-585D05BC961A}"/>
                  </a:ext>
                </a:extLst>
              </p:cNvPr>
              <p:cNvSpPr txBox="1"/>
              <p:nvPr/>
            </p:nvSpPr>
            <p:spPr>
              <a:xfrm>
                <a:off x="6098085" y="5720501"/>
                <a:ext cx="1195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Motion CNN</a:t>
                </a:r>
              </a:p>
            </p:txBody>
          </p:sp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4D9D5079-63E8-D54E-B06C-BF87A35E4D9C}"/>
                  </a:ext>
                </a:extLst>
              </p:cNvPr>
              <p:cNvSpPr/>
              <p:nvPr/>
            </p:nvSpPr>
            <p:spPr>
              <a:xfrm rot="10252014">
                <a:off x="3627361" y="3826124"/>
                <a:ext cx="1970760" cy="1819158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Arc 114">
                <a:extLst>
                  <a:ext uri="{FF2B5EF4-FFF2-40B4-BE49-F238E27FC236}">
                    <a16:creationId xmlns:a16="http://schemas.microsoft.com/office/drawing/2014/main" id="{FAFF358D-285B-624B-9B69-CC5B7BBDF4FA}"/>
                  </a:ext>
                </a:extLst>
              </p:cNvPr>
              <p:cNvSpPr/>
              <p:nvPr/>
            </p:nvSpPr>
            <p:spPr>
              <a:xfrm rot="4314135">
                <a:off x="6564944" y="3918689"/>
                <a:ext cx="1700221" cy="2021866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chemeClr val="accent6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4DACDBA-C790-AF42-AF1E-AFBDB90B1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35285" y="3303172"/>
              <a:ext cx="242655" cy="20558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710638-3B97-0C41-A31E-B6830C10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71529" y="1882275"/>
              <a:ext cx="366633" cy="265493"/>
            </a:xfrm>
            <a:prstGeom prst="rect">
              <a:avLst/>
            </a:prstGeom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B3C37F8-AB7D-EF49-9F19-E9F39025FA5B}"/>
                </a:ext>
              </a:extLst>
            </p:cNvPr>
            <p:cNvSpPr/>
            <p:nvPr/>
          </p:nvSpPr>
          <p:spPr>
            <a:xfrm>
              <a:off x="2058183" y="2303513"/>
              <a:ext cx="7838522" cy="2599016"/>
            </a:xfrm>
            <a:prstGeom prst="rect">
              <a:avLst/>
            </a:prstGeom>
            <a:solidFill>
              <a:schemeClr val="bg1">
                <a:lumMod val="65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40D7B5-225C-BA4D-8AC2-6D48D1ACF74E}"/>
              </a:ext>
            </a:extLst>
          </p:cNvPr>
          <p:cNvSpPr txBox="1"/>
          <p:nvPr/>
        </p:nvSpPr>
        <p:spPr>
          <a:xfrm>
            <a:off x="-720436" y="166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410146" y="662184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Motion-to-Motion Contrastive Learning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1A1DD6-844C-224E-8F67-7E6E35343BDC}"/>
              </a:ext>
            </a:extLst>
          </p:cNvPr>
          <p:cNvCxnSpPr>
            <a:cxnSpLocks/>
          </p:cNvCxnSpPr>
          <p:nvPr/>
        </p:nvCxnSpPr>
        <p:spPr>
          <a:xfrm>
            <a:off x="10414319" y="5143885"/>
            <a:ext cx="48001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75ED135-714A-A342-8DB5-C27A3F1CA577}"/>
              </a:ext>
            </a:extLst>
          </p:cNvPr>
          <p:cNvSpPr txBox="1"/>
          <p:nvPr/>
        </p:nvSpPr>
        <p:spPr>
          <a:xfrm>
            <a:off x="9167349" y="4992063"/>
            <a:ext cx="131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Repeal (M2M)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0A353FC-CB4A-8246-A014-2947C782BF27}"/>
              </a:ext>
            </a:extLst>
          </p:cNvPr>
          <p:cNvCxnSpPr>
            <a:cxnSpLocks/>
          </p:cNvCxnSpPr>
          <p:nvPr/>
        </p:nvCxnSpPr>
        <p:spPr>
          <a:xfrm>
            <a:off x="10411944" y="5428859"/>
            <a:ext cx="482385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27F35AA-D5A5-8747-8EED-2B20BB0FCF0C}"/>
              </a:ext>
            </a:extLst>
          </p:cNvPr>
          <p:cNvSpPr txBox="1"/>
          <p:nvPr/>
        </p:nvSpPr>
        <p:spPr>
          <a:xfrm>
            <a:off x="9164974" y="5277037"/>
            <a:ext cx="1310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Attract (M2M)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CDA5918-001F-6341-8232-AB037747235E}"/>
              </a:ext>
            </a:extLst>
          </p:cNvPr>
          <p:cNvSpPr/>
          <p:nvPr/>
        </p:nvSpPr>
        <p:spPr>
          <a:xfrm>
            <a:off x="3202626" y="5807901"/>
            <a:ext cx="6617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further add a Motion-to-Motion learning objective to improve discriminativeness of motion representations.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269CAB8-F4B0-ED46-A79E-F43CFD3A66EA}"/>
              </a:ext>
            </a:extLst>
          </p:cNvPr>
          <p:cNvGrpSpPr/>
          <p:nvPr/>
        </p:nvGrpSpPr>
        <p:grpSpPr>
          <a:xfrm>
            <a:off x="4900351" y="1887317"/>
            <a:ext cx="594425" cy="550698"/>
            <a:chOff x="3888752" y="1841198"/>
            <a:chExt cx="862332" cy="798897"/>
          </a:xfrm>
          <a:solidFill>
            <a:srgbClr val="FFC000"/>
          </a:solidFill>
        </p:grpSpPr>
        <p:sp>
          <p:nvSpPr>
            <p:cNvPr id="90" name="Cube 89">
              <a:extLst>
                <a:ext uri="{FF2B5EF4-FFF2-40B4-BE49-F238E27FC236}">
                  <a16:creationId xmlns:a16="http://schemas.microsoft.com/office/drawing/2014/main" id="{4FC4DC69-7091-E046-AE70-70E842432A56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Cube 91">
              <a:extLst>
                <a:ext uri="{FF2B5EF4-FFF2-40B4-BE49-F238E27FC236}">
                  <a16:creationId xmlns:a16="http://schemas.microsoft.com/office/drawing/2014/main" id="{DD600C55-6679-2643-A0C8-107F8C2760BB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Cube 92">
              <a:extLst>
                <a:ext uri="{FF2B5EF4-FFF2-40B4-BE49-F238E27FC236}">
                  <a16:creationId xmlns:a16="http://schemas.microsoft.com/office/drawing/2014/main" id="{CB6A1A3F-4E87-4D40-BAAB-B057D78A4766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B28D8DE3-D8D6-1F49-AF23-94F24E22E0A2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5AC4535-BFBD-0E45-B025-7FC11A697AC3}"/>
              </a:ext>
            </a:extLst>
          </p:cNvPr>
          <p:cNvSpPr txBox="1"/>
          <p:nvPr/>
        </p:nvSpPr>
        <p:spPr>
          <a:xfrm>
            <a:off x="4614259" y="2479503"/>
            <a:ext cx="1239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Motion CNN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8331BD8E-A4EE-C745-9974-2CD69C40F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261" b="28415"/>
          <a:stretch/>
        </p:blipFill>
        <p:spPr>
          <a:xfrm>
            <a:off x="2465872" y="1627528"/>
            <a:ext cx="2051946" cy="11853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02" name="Picture 4">
            <a:extLst>
              <a:ext uri="{FF2B5EF4-FFF2-40B4-BE49-F238E27FC236}">
                <a16:creationId xmlns:a16="http://schemas.microsoft.com/office/drawing/2014/main" id="{7ACBD7FA-47D0-5040-9683-650ABDC6C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4"/>
          <a:stretch/>
        </p:blipFill>
        <p:spPr bwMode="auto">
          <a:xfrm>
            <a:off x="7244340" y="3538857"/>
            <a:ext cx="1451287" cy="10998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3217705-CC37-544D-92A0-2318A8E92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536" b="28185"/>
          <a:stretch/>
        </p:blipFill>
        <p:spPr>
          <a:xfrm>
            <a:off x="2398852" y="3572322"/>
            <a:ext cx="2111620" cy="11516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56BCED2C-6D9C-F24E-AE4E-B99DD08D9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441" y="1718981"/>
            <a:ext cx="181897" cy="100245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E0946385-7FE6-F74B-97BD-C103FF85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335" y="3643072"/>
            <a:ext cx="165799" cy="913737"/>
          </a:xfrm>
          <a:prstGeom prst="rect">
            <a:avLst/>
          </a:prstGeom>
        </p:spPr>
      </p:pic>
      <p:sp>
        <p:nvSpPr>
          <p:cNvPr id="140" name="Arc 139">
            <a:extLst>
              <a:ext uri="{FF2B5EF4-FFF2-40B4-BE49-F238E27FC236}">
                <a16:creationId xmlns:a16="http://schemas.microsoft.com/office/drawing/2014/main" id="{32E40314-7E1E-264F-876C-38BCD5627B43}"/>
              </a:ext>
            </a:extLst>
          </p:cNvPr>
          <p:cNvSpPr/>
          <p:nvPr/>
        </p:nvSpPr>
        <p:spPr>
          <a:xfrm rot="12584677">
            <a:off x="1915895" y="1607987"/>
            <a:ext cx="2355489" cy="280109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Arc 141">
            <a:extLst>
              <a:ext uri="{FF2B5EF4-FFF2-40B4-BE49-F238E27FC236}">
                <a16:creationId xmlns:a16="http://schemas.microsoft.com/office/drawing/2014/main" id="{26D7FE3D-D825-844E-A918-FBC7DD6AA2F9}"/>
              </a:ext>
            </a:extLst>
          </p:cNvPr>
          <p:cNvSpPr/>
          <p:nvPr/>
        </p:nvSpPr>
        <p:spPr>
          <a:xfrm rot="1637744">
            <a:off x="8382699" y="1965636"/>
            <a:ext cx="2355489" cy="2801096"/>
          </a:xfrm>
          <a:prstGeom prst="arc">
            <a:avLst>
              <a:gd name="adj1" fmla="val 17339826"/>
              <a:gd name="adj2" fmla="val 0"/>
            </a:avLst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D9B3E69B-00EC-F04E-B2A6-B18C964785AD}"/>
              </a:ext>
            </a:extLst>
          </p:cNvPr>
          <p:cNvCxnSpPr>
            <a:cxnSpLocks/>
          </p:cNvCxnSpPr>
          <p:nvPr/>
        </p:nvCxnSpPr>
        <p:spPr>
          <a:xfrm>
            <a:off x="6334004" y="2263728"/>
            <a:ext cx="58691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80EF8465-C1A0-E848-AC8B-C56C6B69128F}"/>
              </a:ext>
            </a:extLst>
          </p:cNvPr>
          <p:cNvCxnSpPr>
            <a:cxnSpLocks/>
          </p:cNvCxnSpPr>
          <p:nvPr/>
        </p:nvCxnSpPr>
        <p:spPr>
          <a:xfrm>
            <a:off x="6334004" y="4181133"/>
            <a:ext cx="586917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458E67B7-AFFD-F34F-81FF-ECED66FD16CE}"/>
              </a:ext>
            </a:extLst>
          </p:cNvPr>
          <p:cNvGrpSpPr/>
          <p:nvPr/>
        </p:nvGrpSpPr>
        <p:grpSpPr>
          <a:xfrm>
            <a:off x="4894684" y="3693605"/>
            <a:ext cx="594425" cy="550698"/>
            <a:chOff x="3888752" y="1841198"/>
            <a:chExt cx="862332" cy="798897"/>
          </a:xfrm>
          <a:solidFill>
            <a:srgbClr val="FFC000"/>
          </a:solidFill>
        </p:grpSpPr>
        <p:sp>
          <p:nvSpPr>
            <p:cNvPr id="193" name="Cube 192">
              <a:extLst>
                <a:ext uri="{FF2B5EF4-FFF2-40B4-BE49-F238E27FC236}">
                  <a16:creationId xmlns:a16="http://schemas.microsoft.com/office/drawing/2014/main" id="{9A72C86C-B5E2-564D-8647-767595447FE4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Cube 193">
              <a:extLst>
                <a:ext uri="{FF2B5EF4-FFF2-40B4-BE49-F238E27FC236}">
                  <a16:creationId xmlns:a16="http://schemas.microsoft.com/office/drawing/2014/main" id="{08BB9132-B26A-6C43-8629-56353C2EC90C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Cube 194">
              <a:extLst>
                <a:ext uri="{FF2B5EF4-FFF2-40B4-BE49-F238E27FC236}">
                  <a16:creationId xmlns:a16="http://schemas.microsoft.com/office/drawing/2014/main" id="{B2AF3BBB-4403-A94F-BB06-5878681A0D4A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Cube 195">
              <a:extLst>
                <a:ext uri="{FF2B5EF4-FFF2-40B4-BE49-F238E27FC236}">
                  <a16:creationId xmlns:a16="http://schemas.microsoft.com/office/drawing/2014/main" id="{B887B294-D28E-E64A-98C1-B4EAC6752855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98BEF1EB-30AF-5E4D-8B18-FD5B2CB47D82}"/>
              </a:ext>
            </a:extLst>
          </p:cNvPr>
          <p:cNvSpPr txBox="1"/>
          <p:nvPr/>
        </p:nvSpPr>
        <p:spPr>
          <a:xfrm>
            <a:off x="4608593" y="4285791"/>
            <a:ext cx="1168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Motion CNN</a:t>
            </a: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A6D4584-5441-9448-A221-29DBC1C163BF}"/>
              </a:ext>
            </a:extLst>
          </p:cNvPr>
          <p:cNvGrpSpPr/>
          <p:nvPr/>
        </p:nvGrpSpPr>
        <p:grpSpPr>
          <a:xfrm>
            <a:off x="9225871" y="1791783"/>
            <a:ext cx="594425" cy="550698"/>
            <a:chOff x="3888752" y="1841198"/>
            <a:chExt cx="862332" cy="798897"/>
          </a:xfrm>
          <a:solidFill>
            <a:srgbClr val="FFC000"/>
          </a:solidFill>
        </p:grpSpPr>
        <p:sp>
          <p:nvSpPr>
            <p:cNvPr id="200" name="Cube 199">
              <a:extLst>
                <a:ext uri="{FF2B5EF4-FFF2-40B4-BE49-F238E27FC236}">
                  <a16:creationId xmlns:a16="http://schemas.microsoft.com/office/drawing/2014/main" id="{C4A1300B-159C-AB47-A03F-E3F9E5045C98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Cube 200">
              <a:extLst>
                <a:ext uri="{FF2B5EF4-FFF2-40B4-BE49-F238E27FC236}">
                  <a16:creationId xmlns:a16="http://schemas.microsoft.com/office/drawing/2014/main" id="{22EB8CE5-BE10-8E48-8C36-A782D1B9CA14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Cube 201">
              <a:extLst>
                <a:ext uri="{FF2B5EF4-FFF2-40B4-BE49-F238E27FC236}">
                  <a16:creationId xmlns:a16="http://schemas.microsoft.com/office/drawing/2014/main" id="{1A8A93DE-0C1B-2F46-BA0F-6A48313FEC10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Cube 202">
              <a:extLst>
                <a:ext uri="{FF2B5EF4-FFF2-40B4-BE49-F238E27FC236}">
                  <a16:creationId xmlns:a16="http://schemas.microsoft.com/office/drawing/2014/main" id="{0B956928-C51D-F643-849D-B57875AA9159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77190507-D240-7C4D-ACF4-ABD08DB25993}"/>
              </a:ext>
            </a:extLst>
          </p:cNvPr>
          <p:cNvSpPr txBox="1"/>
          <p:nvPr/>
        </p:nvSpPr>
        <p:spPr>
          <a:xfrm>
            <a:off x="8939780" y="2383969"/>
            <a:ext cx="1182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Motion CNN</a:t>
            </a:r>
          </a:p>
        </p:txBody>
      </p:sp>
      <p:pic>
        <p:nvPicPr>
          <p:cNvPr id="205" name="Picture 204">
            <a:extLst>
              <a:ext uri="{FF2B5EF4-FFF2-40B4-BE49-F238E27FC236}">
                <a16:creationId xmlns:a16="http://schemas.microsoft.com/office/drawing/2014/main" id="{E5BCDF52-842E-504D-9F8A-8CE807235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961" y="1639213"/>
            <a:ext cx="181897" cy="1002451"/>
          </a:xfrm>
          <a:prstGeom prst="rect">
            <a:avLst/>
          </a:prstGeom>
        </p:spPr>
      </p:pic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D3175D5-E4D4-1049-BE5D-DB9ABF8CB3E5}"/>
              </a:ext>
            </a:extLst>
          </p:cNvPr>
          <p:cNvGrpSpPr/>
          <p:nvPr/>
        </p:nvGrpSpPr>
        <p:grpSpPr>
          <a:xfrm>
            <a:off x="9225871" y="3709928"/>
            <a:ext cx="594425" cy="550698"/>
            <a:chOff x="3888752" y="1841198"/>
            <a:chExt cx="862332" cy="798897"/>
          </a:xfrm>
          <a:solidFill>
            <a:srgbClr val="FFC000"/>
          </a:solidFill>
        </p:grpSpPr>
        <p:sp>
          <p:nvSpPr>
            <p:cNvPr id="207" name="Cube 206">
              <a:extLst>
                <a:ext uri="{FF2B5EF4-FFF2-40B4-BE49-F238E27FC236}">
                  <a16:creationId xmlns:a16="http://schemas.microsoft.com/office/drawing/2014/main" id="{895D8A32-BE1E-774F-B6F4-CEB52BD5EE42}"/>
                </a:ext>
              </a:extLst>
            </p:cNvPr>
            <p:cNvSpPr/>
            <p:nvPr/>
          </p:nvSpPr>
          <p:spPr>
            <a:xfrm>
              <a:off x="3888752" y="1841198"/>
              <a:ext cx="366197" cy="798897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Cube 207">
              <a:extLst>
                <a:ext uri="{FF2B5EF4-FFF2-40B4-BE49-F238E27FC236}">
                  <a16:creationId xmlns:a16="http://schemas.microsoft.com/office/drawing/2014/main" id="{15A75BCB-193F-9C4C-A798-A180D8A97482}"/>
                </a:ext>
              </a:extLst>
            </p:cNvPr>
            <p:cNvSpPr/>
            <p:nvPr/>
          </p:nvSpPr>
          <p:spPr>
            <a:xfrm>
              <a:off x="4115458" y="1928512"/>
              <a:ext cx="316394" cy="69024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Cube 208">
              <a:extLst>
                <a:ext uri="{FF2B5EF4-FFF2-40B4-BE49-F238E27FC236}">
                  <a16:creationId xmlns:a16="http://schemas.microsoft.com/office/drawing/2014/main" id="{68F3184C-E8B8-1840-8E86-BDDAC0669F20}"/>
                </a:ext>
              </a:extLst>
            </p:cNvPr>
            <p:cNvSpPr/>
            <p:nvPr/>
          </p:nvSpPr>
          <p:spPr>
            <a:xfrm>
              <a:off x="4335585" y="1991419"/>
              <a:ext cx="258723" cy="564431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Cube 209">
              <a:extLst>
                <a:ext uri="{FF2B5EF4-FFF2-40B4-BE49-F238E27FC236}">
                  <a16:creationId xmlns:a16="http://schemas.microsoft.com/office/drawing/2014/main" id="{269C0AE1-F9BB-124C-BF3D-6CD549959AC5}"/>
                </a:ext>
              </a:extLst>
            </p:cNvPr>
            <p:cNvSpPr/>
            <p:nvPr/>
          </p:nvSpPr>
          <p:spPr>
            <a:xfrm>
              <a:off x="4539466" y="2060425"/>
              <a:ext cx="211618" cy="461666"/>
            </a:xfrm>
            <a:prstGeom prst="cube">
              <a:avLst>
                <a:gd name="adj" fmla="val 72741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id="{4C95228E-5E42-3145-83F5-2FBFAAA77F90}"/>
              </a:ext>
            </a:extLst>
          </p:cNvPr>
          <p:cNvSpPr txBox="1"/>
          <p:nvPr/>
        </p:nvSpPr>
        <p:spPr>
          <a:xfrm>
            <a:off x="8939780" y="4302114"/>
            <a:ext cx="1182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Motion CNN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6D9F5AD4-7225-DE45-82F1-6B67403FC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961" y="3557358"/>
            <a:ext cx="181897" cy="1002451"/>
          </a:xfrm>
          <a:prstGeom prst="rect">
            <a:avLst/>
          </a:prstGeom>
        </p:spPr>
      </p:pic>
      <p:pic>
        <p:nvPicPr>
          <p:cNvPr id="215" name="Picture 6">
            <a:extLst>
              <a:ext uri="{FF2B5EF4-FFF2-40B4-BE49-F238E27FC236}">
                <a16:creationId xmlns:a16="http://schemas.microsoft.com/office/drawing/2014/main" id="{2A7D81FA-E4D1-F74F-88FF-5BE788598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4"/>
          <a:stretch/>
        </p:blipFill>
        <p:spPr bwMode="auto">
          <a:xfrm>
            <a:off x="7244339" y="1663595"/>
            <a:ext cx="1451287" cy="119508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51864-E46A-DD45-B2EF-44F882DE3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2696" y="5203968"/>
            <a:ext cx="2414306" cy="288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CBE486-38EE-264C-A4FC-9DD5D2E409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2682" y="2849027"/>
            <a:ext cx="263960" cy="157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94D558-BD56-DE44-8A5C-3B4BF2CE5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514" y="4758975"/>
            <a:ext cx="296295" cy="214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546760-3CA5-4F43-9339-80D48DDF6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1974" y="4688885"/>
            <a:ext cx="296295" cy="21489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7EDC7D-A972-B646-900C-F54DF006E37F}"/>
              </a:ext>
            </a:extLst>
          </p:cNvPr>
          <p:cNvGrpSpPr/>
          <p:nvPr/>
        </p:nvGrpSpPr>
        <p:grpSpPr>
          <a:xfrm>
            <a:off x="1674462" y="2648731"/>
            <a:ext cx="9219867" cy="1933266"/>
            <a:chOff x="2069798" y="2676626"/>
            <a:chExt cx="9219867" cy="193326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4A11BA-C0E5-124A-8DD8-30611DADA08B}"/>
                </a:ext>
              </a:extLst>
            </p:cNvPr>
            <p:cNvSpPr/>
            <p:nvPr/>
          </p:nvSpPr>
          <p:spPr>
            <a:xfrm>
              <a:off x="2069798" y="2676626"/>
              <a:ext cx="9219867" cy="1933266"/>
            </a:xfrm>
            <a:prstGeom prst="rect">
              <a:avLst/>
            </a:prstGeom>
            <a:solidFill>
              <a:schemeClr val="bg2"/>
            </a:solidFill>
            <a:ln w="28575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0703B23-5B26-0A41-AFED-A54FDA7A5587}"/>
                </a:ext>
              </a:extLst>
            </p:cNvPr>
            <p:cNvSpPr/>
            <p:nvPr/>
          </p:nvSpPr>
          <p:spPr>
            <a:xfrm>
              <a:off x="3000376" y="3015711"/>
              <a:ext cx="80537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We combine these three losses to form our final learning objective: 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3244BD3-299A-4B48-95E9-F25F8622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20591" y="3833361"/>
              <a:ext cx="2295000" cy="22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6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16E797-A382-ED48-9243-EB49D22C2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742" y="1299862"/>
            <a:ext cx="4117897" cy="4474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3C3AA-6482-0B42-83FF-D534B4F17BE1}"/>
              </a:ext>
            </a:extLst>
          </p:cNvPr>
          <p:cNvSpPr txBox="1"/>
          <p:nvPr/>
        </p:nvSpPr>
        <p:spPr>
          <a:xfrm>
            <a:off x="410146" y="313602"/>
            <a:ext cx="11371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MoDist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Network Architectures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D0F452-21E3-CC41-98EB-C74006CA7FCF}"/>
              </a:ext>
            </a:extLst>
          </p:cNvPr>
          <p:cNvGrpSpPr/>
          <p:nvPr/>
        </p:nvGrpSpPr>
        <p:grpSpPr>
          <a:xfrm>
            <a:off x="8325440" y="1882623"/>
            <a:ext cx="2892211" cy="26640"/>
            <a:chOff x="8956803" y="1837497"/>
            <a:chExt cx="2892211" cy="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594FAD1-5B72-2F47-9362-7B8CA7BD5860}"/>
                    </a:ext>
                  </a:extLst>
                </p14:cNvPr>
                <p14:cNvContentPartPr/>
                <p14:nvPr/>
              </p14:nvContentPartPr>
              <p14:xfrm>
                <a:off x="8956803" y="1859817"/>
                <a:ext cx="133200" cy="4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594FAD1-5B72-2F47-9362-7B8CA7BD586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38803" y="1840181"/>
                  <a:ext cx="1688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1644E53-FC9A-6248-9AE6-56635197521E}"/>
                    </a:ext>
                  </a:extLst>
                </p14:cNvPr>
                <p14:cNvContentPartPr/>
                <p14:nvPr/>
              </p14:nvContentPartPr>
              <p14:xfrm>
                <a:off x="10076486" y="1853087"/>
                <a:ext cx="158760" cy="2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1644E53-FC9A-6248-9AE6-5663519752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58486" y="1835087"/>
                  <a:ext cx="1944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A676793-50C3-EB47-A4CD-505C6341E024}"/>
                    </a:ext>
                  </a:extLst>
                </p14:cNvPr>
                <p14:cNvContentPartPr/>
                <p14:nvPr/>
              </p14:nvContentPartPr>
              <p14:xfrm>
                <a:off x="10548596" y="1838217"/>
                <a:ext cx="217800" cy="10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A676793-50C3-EB47-A4CD-505C6341E02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30626" y="1820217"/>
                  <a:ext cx="253381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D7A07D0-0EC7-BA47-B5A8-331CD182981D}"/>
                    </a:ext>
                  </a:extLst>
                </p14:cNvPr>
                <p14:cNvContentPartPr/>
                <p14:nvPr/>
              </p14:nvContentPartPr>
              <p14:xfrm>
                <a:off x="11699974" y="1837497"/>
                <a:ext cx="149040" cy="22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D7A07D0-0EC7-BA47-B5A8-331CD182981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682017" y="1819497"/>
                  <a:ext cx="184594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47A5830-2E2D-8A43-9940-CE273FB47163}"/>
              </a:ext>
            </a:extLst>
          </p:cNvPr>
          <p:cNvGrpSpPr/>
          <p:nvPr/>
        </p:nvGrpSpPr>
        <p:grpSpPr>
          <a:xfrm>
            <a:off x="289432" y="1299862"/>
            <a:ext cx="6611039" cy="4474990"/>
            <a:chOff x="296979" y="1100861"/>
            <a:chExt cx="7466310" cy="5053920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C297BAF-E911-1445-B8D4-AA0FF2BEFB75}"/>
                </a:ext>
              </a:extLst>
            </p:cNvPr>
            <p:cNvGrpSpPr/>
            <p:nvPr/>
          </p:nvGrpSpPr>
          <p:grpSpPr>
            <a:xfrm>
              <a:off x="2690154" y="2481796"/>
              <a:ext cx="643231" cy="595913"/>
              <a:chOff x="3888752" y="1841198"/>
              <a:chExt cx="862332" cy="798897"/>
            </a:xfrm>
            <a:solidFill>
              <a:srgbClr val="00B0F0"/>
            </a:solidFill>
          </p:grpSpPr>
          <p:sp>
            <p:nvSpPr>
              <p:cNvPr id="93" name="Cube 92">
                <a:extLst>
                  <a:ext uri="{FF2B5EF4-FFF2-40B4-BE49-F238E27FC236}">
                    <a16:creationId xmlns:a16="http://schemas.microsoft.com/office/drawing/2014/main" id="{2EA1B1F0-7A31-1844-806F-07195DDD13AE}"/>
                  </a:ext>
                </a:extLst>
              </p:cNvPr>
              <p:cNvSpPr/>
              <p:nvPr/>
            </p:nvSpPr>
            <p:spPr>
              <a:xfrm>
                <a:off x="3888752" y="1841198"/>
                <a:ext cx="366197" cy="798897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4A532EAB-DFD8-2F4E-9246-12B78431A6E1}"/>
                  </a:ext>
                </a:extLst>
              </p:cNvPr>
              <p:cNvSpPr/>
              <p:nvPr/>
            </p:nvSpPr>
            <p:spPr>
              <a:xfrm>
                <a:off x="4115458" y="1928512"/>
                <a:ext cx="316394" cy="69024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17A330CC-D0F2-9B44-9F85-4CA4964EDD01}"/>
                  </a:ext>
                </a:extLst>
              </p:cNvPr>
              <p:cNvSpPr/>
              <p:nvPr/>
            </p:nvSpPr>
            <p:spPr>
              <a:xfrm>
                <a:off x="4335585" y="1991419"/>
                <a:ext cx="258723" cy="564431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Cube 95">
                <a:extLst>
                  <a:ext uri="{FF2B5EF4-FFF2-40B4-BE49-F238E27FC236}">
                    <a16:creationId xmlns:a16="http://schemas.microsoft.com/office/drawing/2014/main" id="{7F1380AB-262C-084D-A8C1-475B84D7757F}"/>
                  </a:ext>
                </a:extLst>
              </p:cNvPr>
              <p:cNvSpPr/>
              <p:nvPr/>
            </p:nvSpPr>
            <p:spPr>
              <a:xfrm>
                <a:off x="4539466" y="2060425"/>
                <a:ext cx="211618" cy="46166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752C5EC-064D-CC4B-A4DD-3440F3D75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1349" y="2409097"/>
              <a:ext cx="154462" cy="851256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633ED82-D085-8D4A-9E06-A221B06EB208}"/>
                </a:ext>
              </a:extLst>
            </p:cNvPr>
            <p:cNvSpPr txBox="1"/>
            <p:nvPr/>
          </p:nvSpPr>
          <p:spPr>
            <a:xfrm>
              <a:off x="2439529" y="3129406"/>
              <a:ext cx="1171565" cy="31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Visual CNN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AB45D76-5401-FA42-A600-592698274969}"/>
                </a:ext>
              </a:extLst>
            </p:cNvPr>
            <p:cNvGrpSpPr/>
            <p:nvPr/>
          </p:nvGrpSpPr>
          <p:grpSpPr>
            <a:xfrm>
              <a:off x="2682139" y="3908317"/>
              <a:ext cx="643231" cy="595913"/>
              <a:chOff x="3888752" y="1841198"/>
              <a:chExt cx="862332" cy="798897"/>
            </a:xfrm>
            <a:solidFill>
              <a:srgbClr val="00B0F0"/>
            </a:solidFill>
          </p:grpSpPr>
          <p:sp>
            <p:nvSpPr>
              <p:cNvPr id="100" name="Cube 99">
                <a:extLst>
                  <a:ext uri="{FF2B5EF4-FFF2-40B4-BE49-F238E27FC236}">
                    <a16:creationId xmlns:a16="http://schemas.microsoft.com/office/drawing/2014/main" id="{4823D221-5645-5E45-9116-4D55822971F8}"/>
                  </a:ext>
                </a:extLst>
              </p:cNvPr>
              <p:cNvSpPr/>
              <p:nvPr/>
            </p:nvSpPr>
            <p:spPr>
              <a:xfrm>
                <a:off x="3888752" y="1841198"/>
                <a:ext cx="366197" cy="798897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96F3C009-D968-9D41-A446-E955714A99D4}"/>
                  </a:ext>
                </a:extLst>
              </p:cNvPr>
              <p:cNvSpPr/>
              <p:nvPr/>
            </p:nvSpPr>
            <p:spPr>
              <a:xfrm>
                <a:off x="4115458" y="1928512"/>
                <a:ext cx="316394" cy="69024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5C1C34D6-1BC1-1A4E-85E9-75374DFE6DEC}"/>
                  </a:ext>
                </a:extLst>
              </p:cNvPr>
              <p:cNvSpPr/>
              <p:nvPr/>
            </p:nvSpPr>
            <p:spPr>
              <a:xfrm>
                <a:off x="4335585" y="1991419"/>
                <a:ext cx="258723" cy="564431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04B4252D-FD73-1347-9ABB-316F9147636A}"/>
                  </a:ext>
                </a:extLst>
              </p:cNvPr>
              <p:cNvSpPr/>
              <p:nvPr/>
            </p:nvSpPr>
            <p:spPr>
              <a:xfrm>
                <a:off x="4539466" y="2060425"/>
                <a:ext cx="211618" cy="46166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B81E4DC7-C26E-D640-9CD8-55D1A10F2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3754" y="3826204"/>
              <a:ext cx="154462" cy="851256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34EE114-B714-9347-85B3-3B3D776066CA}"/>
                </a:ext>
              </a:extLst>
            </p:cNvPr>
            <p:cNvSpPr txBox="1"/>
            <p:nvPr/>
          </p:nvSpPr>
          <p:spPr>
            <a:xfrm>
              <a:off x="2431515" y="4568857"/>
              <a:ext cx="1093748" cy="31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Visual CNN</a:t>
              </a: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6276C20-F18F-E048-905C-ED0E415560FF}"/>
                </a:ext>
              </a:extLst>
            </p:cNvPr>
            <p:cNvGrpSpPr/>
            <p:nvPr/>
          </p:nvGrpSpPr>
          <p:grpSpPr>
            <a:xfrm>
              <a:off x="6289724" y="3889841"/>
              <a:ext cx="643231" cy="595913"/>
              <a:chOff x="3888752" y="1841198"/>
              <a:chExt cx="862332" cy="798897"/>
            </a:xfrm>
            <a:solidFill>
              <a:srgbClr val="00B0F0"/>
            </a:solidFill>
          </p:grpSpPr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3A5970FB-C753-AB4A-B682-877096971F22}"/>
                  </a:ext>
                </a:extLst>
              </p:cNvPr>
              <p:cNvSpPr/>
              <p:nvPr/>
            </p:nvSpPr>
            <p:spPr>
              <a:xfrm>
                <a:off x="3888752" y="1841198"/>
                <a:ext cx="366197" cy="798897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A8FE4178-F10D-E74E-A919-D687C8F00941}"/>
                  </a:ext>
                </a:extLst>
              </p:cNvPr>
              <p:cNvSpPr/>
              <p:nvPr/>
            </p:nvSpPr>
            <p:spPr>
              <a:xfrm>
                <a:off x="4115458" y="1928512"/>
                <a:ext cx="316394" cy="69024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0398FCCB-7F65-AF43-A16C-7EFDA531F874}"/>
                  </a:ext>
                </a:extLst>
              </p:cNvPr>
              <p:cNvSpPr/>
              <p:nvPr/>
            </p:nvSpPr>
            <p:spPr>
              <a:xfrm>
                <a:off x="4335585" y="1991419"/>
                <a:ext cx="258723" cy="564431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5B4A2910-223F-B347-BCF4-C216D43563C4}"/>
                  </a:ext>
                </a:extLst>
              </p:cNvPr>
              <p:cNvSpPr/>
              <p:nvPr/>
            </p:nvSpPr>
            <p:spPr>
              <a:xfrm>
                <a:off x="4539466" y="2060425"/>
                <a:ext cx="211618" cy="46166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E4E6AAD-ABD0-FA44-A4C7-DBC77931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44346" y="3808762"/>
              <a:ext cx="154462" cy="851256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638496B-2E8D-2342-95D3-1F4A3F0779F1}"/>
                </a:ext>
              </a:extLst>
            </p:cNvPr>
            <p:cNvSpPr txBox="1"/>
            <p:nvPr/>
          </p:nvSpPr>
          <p:spPr>
            <a:xfrm>
              <a:off x="6051973" y="4590494"/>
              <a:ext cx="1117718" cy="31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Visual CNN</a:t>
              </a: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9F33CE47-99FA-394A-9CE4-4613E61DE859}"/>
                </a:ext>
              </a:extLst>
            </p:cNvPr>
            <p:cNvGrpSpPr/>
            <p:nvPr/>
          </p:nvGrpSpPr>
          <p:grpSpPr>
            <a:xfrm>
              <a:off x="6271226" y="2536769"/>
              <a:ext cx="643231" cy="595913"/>
              <a:chOff x="3888752" y="1841198"/>
              <a:chExt cx="862332" cy="798897"/>
            </a:xfrm>
            <a:solidFill>
              <a:srgbClr val="00B0F0"/>
            </a:solidFill>
          </p:grpSpPr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583BA209-AF28-6F49-B712-340DCE56586B}"/>
                  </a:ext>
                </a:extLst>
              </p:cNvPr>
              <p:cNvSpPr/>
              <p:nvPr/>
            </p:nvSpPr>
            <p:spPr>
              <a:xfrm>
                <a:off x="3888752" y="1841198"/>
                <a:ext cx="366197" cy="798897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Cube 114">
                <a:extLst>
                  <a:ext uri="{FF2B5EF4-FFF2-40B4-BE49-F238E27FC236}">
                    <a16:creationId xmlns:a16="http://schemas.microsoft.com/office/drawing/2014/main" id="{340823A9-291D-8E42-8461-A710E6A5FE66}"/>
                  </a:ext>
                </a:extLst>
              </p:cNvPr>
              <p:cNvSpPr/>
              <p:nvPr/>
            </p:nvSpPr>
            <p:spPr>
              <a:xfrm>
                <a:off x="4115458" y="1928512"/>
                <a:ext cx="316394" cy="69024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Cube 115">
                <a:extLst>
                  <a:ext uri="{FF2B5EF4-FFF2-40B4-BE49-F238E27FC236}">
                    <a16:creationId xmlns:a16="http://schemas.microsoft.com/office/drawing/2014/main" id="{49FAF770-7459-BB40-AA00-2BBD22314442}"/>
                  </a:ext>
                </a:extLst>
              </p:cNvPr>
              <p:cNvSpPr/>
              <p:nvPr/>
            </p:nvSpPr>
            <p:spPr>
              <a:xfrm>
                <a:off x="4335585" y="1991419"/>
                <a:ext cx="258723" cy="564431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Cube 116">
                <a:extLst>
                  <a:ext uri="{FF2B5EF4-FFF2-40B4-BE49-F238E27FC236}">
                    <a16:creationId xmlns:a16="http://schemas.microsoft.com/office/drawing/2014/main" id="{B635E71D-650A-124E-8214-657057D07306}"/>
                  </a:ext>
                </a:extLst>
              </p:cNvPr>
              <p:cNvSpPr/>
              <p:nvPr/>
            </p:nvSpPr>
            <p:spPr>
              <a:xfrm>
                <a:off x="4539466" y="2060425"/>
                <a:ext cx="211618" cy="461666"/>
              </a:xfrm>
              <a:prstGeom prst="cube">
                <a:avLst>
                  <a:gd name="adj" fmla="val 72741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0636BE05-A502-DB42-93A4-75987017F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44346" y="2397622"/>
              <a:ext cx="154462" cy="851256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9CFC741-D3EB-B449-976C-2B1FC1F71953}"/>
                </a:ext>
              </a:extLst>
            </p:cNvPr>
            <p:cNvSpPr txBox="1"/>
            <p:nvPr/>
          </p:nvSpPr>
          <p:spPr>
            <a:xfrm>
              <a:off x="6019259" y="3217041"/>
              <a:ext cx="1117718" cy="312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Visual CNN</a:t>
              </a:r>
            </a:p>
          </p:txBody>
        </p: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3D163698-E1DF-684B-9047-2248A12CB850}"/>
                </a:ext>
              </a:extLst>
            </p:cNvPr>
            <p:cNvSpPr/>
            <p:nvPr/>
          </p:nvSpPr>
          <p:spPr>
            <a:xfrm rot="12584677">
              <a:off x="296979" y="2390880"/>
              <a:ext cx="1700221" cy="2021866"/>
            </a:xfrm>
            <a:prstGeom prst="arc">
              <a:avLst>
                <a:gd name="adj1" fmla="val 17339826"/>
                <a:gd name="adj2" fmla="val 0"/>
              </a:avLst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Arc 120">
              <a:extLst>
                <a:ext uri="{FF2B5EF4-FFF2-40B4-BE49-F238E27FC236}">
                  <a16:creationId xmlns:a16="http://schemas.microsoft.com/office/drawing/2014/main" id="{59ED4D0B-613A-AB4B-A8A4-D3B2E10204BF}"/>
                </a:ext>
              </a:extLst>
            </p:cNvPr>
            <p:cNvSpPr/>
            <p:nvPr/>
          </p:nvSpPr>
          <p:spPr>
            <a:xfrm rot="1637744">
              <a:off x="6063068" y="2627612"/>
              <a:ext cx="1700221" cy="2021866"/>
            </a:xfrm>
            <a:prstGeom prst="arc">
              <a:avLst>
                <a:gd name="adj1" fmla="val 17339826"/>
                <a:gd name="adj2" fmla="val 0"/>
              </a:avLst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DF72E29A-F858-E545-8C23-B5B6E0598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2567" b="78207"/>
            <a:stretch/>
          </p:blipFill>
          <p:spPr>
            <a:xfrm>
              <a:off x="702321" y="2397622"/>
              <a:ext cx="1647484" cy="9517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F4C68FD-CDE3-E54F-8E7F-4E5B57926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233" b="78581"/>
            <a:stretch/>
          </p:blipFill>
          <p:spPr>
            <a:xfrm>
              <a:off x="691491" y="3818528"/>
              <a:ext cx="1647484" cy="90023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pic>
          <p:nvPicPr>
            <p:cNvPr id="124" name="Picture 4">
              <a:extLst>
                <a:ext uri="{FF2B5EF4-FFF2-40B4-BE49-F238E27FC236}">
                  <a16:creationId xmlns:a16="http://schemas.microsoft.com/office/drawing/2014/main" id="{A0BF9D39-F494-574A-99CE-1828B3DAC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78"/>
            <a:stretch/>
          </p:blipFill>
          <p:spPr bwMode="auto">
            <a:xfrm>
              <a:off x="4593796" y="3720348"/>
              <a:ext cx="1332771" cy="109659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>
              <a:extLst>
                <a:ext uri="{FF2B5EF4-FFF2-40B4-BE49-F238E27FC236}">
                  <a16:creationId xmlns:a16="http://schemas.microsoft.com/office/drawing/2014/main" id="{ED73D1A8-28A9-944B-BF04-9C3C827560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5" b="67924"/>
            <a:stretch/>
          </p:blipFill>
          <p:spPr bwMode="auto">
            <a:xfrm>
              <a:off x="4597540" y="2350331"/>
              <a:ext cx="1313656" cy="101800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9DE4F1CB-256A-A344-826E-AC47C8B4E559}"/>
                </a:ext>
              </a:extLst>
            </p:cNvPr>
            <p:cNvCxnSpPr>
              <a:cxnSpLocks/>
            </p:cNvCxnSpPr>
            <p:nvPr/>
          </p:nvCxnSpPr>
          <p:spPr>
            <a:xfrm>
              <a:off x="3928672" y="2904785"/>
              <a:ext cx="43087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61FC00C4-22FD-6C47-9B3F-0D73EDF7A0B0}"/>
                </a:ext>
              </a:extLst>
            </p:cNvPr>
            <p:cNvCxnSpPr>
              <a:cxnSpLocks/>
            </p:cNvCxnSpPr>
            <p:nvPr/>
          </p:nvCxnSpPr>
          <p:spPr>
            <a:xfrm>
              <a:off x="3928672" y="4248032"/>
              <a:ext cx="43087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8D308721-6502-5844-8F5F-A5FFB915A686}"/>
                </a:ext>
              </a:extLst>
            </p:cNvPr>
            <p:cNvGrpSpPr/>
            <p:nvPr/>
          </p:nvGrpSpPr>
          <p:grpSpPr>
            <a:xfrm>
              <a:off x="1585285" y="1100861"/>
              <a:ext cx="4758360" cy="2047901"/>
              <a:chOff x="3654999" y="979415"/>
              <a:chExt cx="4758360" cy="2047901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292B416C-71EE-6C4C-A2DF-BD0916A08970}"/>
                  </a:ext>
                </a:extLst>
              </p:cNvPr>
              <p:cNvGrpSpPr/>
              <p:nvPr/>
            </p:nvGrpSpPr>
            <p:grpSpPr>
              <a:xfrm>
                <a:off x="4574069" y="979415"/>
                <a:ext cx="2847337" cy="946156"/>
                <a:chOff x="3218774" y="4140268"/>
                <a:chExt cx="4487008" cy="1491012"/>
              </a:xfrm>
            </p:grpSpPr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C6221DF6-FFD0-3C41-B2C1-8E41C655DB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flipH="1">
                  <a:off x="7503613" y="4263839"/>
                  <a:ext cx="202169" cy="1114175"/>
                </a:xfrm>
                <a:prstGeom prst="rect">
                  <a:avLst/>
                </a:prstGeom>
              </p:spPr>
            </p:pic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6A792866-8757-7446-80B3-E3D5042FB738}"/>
                    </a:ext>
                  </a:extLst>
                </p:cNvPr>
                <p:cNvGrpSpPr/>
                <p:nvPr/>
              </p:nvGrpSpPr>
              <p:grpSpPr>
                <a:xfrm>
                  <a:off x="6014312" y="4205090"/>
                  <a:ext cx="936732" cy="867824"/>
                  <a:chOff x="3888752" y="1841198"/>
                  <a:chExt cx="862332" cy="798897"/>
                </a:xfrm>
                <a:solidFill>
                  <a:srgbClr val="FFC000"/>
                </a:solidFill>
              </p:grpSpPr>
              <p:sp>
                <p:nvSpPr>
                  <p:cNvPr id="136" name="Cube 135">
                    <a:extLst>
                      <a:ext uri="{FF2B5EF4-FFF2-40B4-BE49-F238E27FC236}">
                        <a16:creationId xmlns:a16="http://schemas.microsoft.com/office/drawing/2014/main" id="{93ADF4A4-5E6D-A242-9836-9130EA62C0AD}"/>
                      </a:ext>
                    </a:extLst>
                  </p:cNvPr>
                  <p:cNvSpPr/>
                  <p:nvPr/>
                </p:nvSpPr>
                <p:spPr>
                  <a:xfrm>
                    <a:off x="3888752" y="1841198"/>
                    <a:ext cx="366197" cy="798897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Cube 136">
                    <a:extLst>
                      <a:ext uri="{FF2B5EF4-FFF2-40B4-BE49-F238E27FC236}">
                        <a16:creationId xmlns:a16="http://schemas.microsoft.com/office/drawing/2014/main" id="{35141C6A-11C0-4E42-A17C-6F0C79A5E546}"/>
                      </a:ext>
                    </a:extLst>
                  </p:cNvPr>
                  <p:cNvSpPr/>
                  <p:nvPr/>
                </p:nvSpPr>
                <p:spPr>
                  <a:xfrm>
                    <a:off x="4115458" y="1928512"/>
                    <a:ext cx="316394" cy="690246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Cube 137">
                    <a:extLst>
                      <a:ext uri="{FF2B5EF4-FFF2-40B4-BE49-F238E27FC236}">
                        <a16:creationId xmlns:a16="http://schemas.microsoft.com/office/drawing/2014/main" id="{0196959D-01DE-294C-A507-76CE2AB18020}"/>
                      </a:ext>
                    </a:extLst>
                  </p:cNvPr>
                  <p:cNvSpPr/>
                  <p:nvPr/>
                </p:nvSpPr>
                <p:spPr>
                  <a:xfrm>
                    <a:off x="4335585" y="1991419"/>
                    <a:ext cx="258723" cy="564431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9" name="Cube 138">
                    <a:extLst>
                      <a:ext uri="{FF2B5EF4-FFF2-40B4-BE49-F238E27FC236}">
                        <a16:creationId xmlns:a16="http://schemas.microsoft.com/office/drawing/2014/main" id="{6BD5E57A-42D4-6A49-A204-01ADD71DE4C2}"/>
                      </a:ext>
                    </a:extLst>
                  </p:cNvPr>
                  <p:cNvSpPr/>
                  <p:nvPr/>
                </p:nvSpPr>
                <p:spPr>
                  <a:xfrm>
                    <a:off x="4539466" y="2060425"/>
                    <a:ext cx="211618" cy="461666"/>
                  </a:xfrm>
                  <a:prstGeom prst="cube">
                    <a:avLst>
                      <a:gd name="adj" fmla="val 72741"/>
                    </a:avLst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51D6027-D2F4-A84A-8740-8BD09F858AC1}"/>
                    </a:ext>
                  </a:extLst>
                </p:cNvPr>
                <p:cNvSpPr txBox="1"/>
                <p:nvPr/>
              </p:nvSpPr>
              <p:spPr>
                <a:xfrm>
                  <a:off x="5563473" y="5138296"/>
                  <a:ext cx="1908220" cy="49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Motion CNN</a:t>
                  </a:r>
                </a:p>
              </p:txBody>
            </p:sp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970AB014-A348-5A48-B9B3-018938ED87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t="50261" b="28415"/>
                <a:stretch/>
              </p:blipFill>
              <p:spPr>
                <a:xfrm>
                  <a:off x="3218774" y="4140268"/>
                  <a:ext cx="2282427" cy="131850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</p:pic>
          </p:grpSp>
          <p:sp>
            <p:nvSpPr>
              <p:cNvPr id="130" name="Arc 129">
                <a:extLst>
                  <a:ext uri="{FF2B5EF4-FFF2-40B4-BE49-F238E27FC236}">
                    <a16:creationId xmlns:a16="http://schemas.microsoft.com/office/drawing/2014/main" id="{7EF3D5E1-82BD-FE4F-808B-2ED761784D1C}"/>
                  </a:ext>
                </a:extLst>
              </p:cNvPr>
              <p:cNvSpPr/>
              <p:nvPr/>
            </p:nvSpPr>
            <p:spPr>
              <a:xfrm rot="14978684">
                <a:off x="3815821" y="1050321"/>
                <a:ext cx="1700221" cy="2021866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chemeClr val="accent6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30AE71E9-E227-E846-99F4-FC5249A6A452}"/>
                  </a:ext>
                </a:extLst>
              </p:cNvPr>
              <p:cNvSpPr/>
              <p:nvPr/>
            </p:nvSpPr>
            <p:spPr>
              <a:xfrm rot="21296218">
                <a:off x="6442599" y="1208158"/>
                <a:ext cx="1970760" cy="1819158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CCB39DC4-F09E-1D49-810A-E2C47FCD60A8}"/>
                </a:ext>
              </a:extLst>
            </p:cNvPr>
            <p:cNvGrpSpPr/>
            <p:nvPr/>
          </p:nvGrpSpPr>
          <p:grpSpPr>
            <a:xfrm>
              <a:off x="1557647" y="3947570"/>
              <a:ext cx="4798627" cy="2207211"/>
              <a:chOff x="3627361" y="3826124"/>
              <a:chExt cx="4798627" cy="2207211"/>
            </a:xfrm>
          </p:grpSpPr>
          <p:pic>
            <p:nvPicPr>
              <p:cNvPr id="141" name="Picture 4">
                <a:extLst>
                  <a:ext uri="{FF2B5EF4-FFF2-40B4-BE49-F238E27FC236}">
                    <a16:creationId xmlns:a16="http://schemas.microsoft.com/office/drawing/2014/main" id="{BABFF2FE-4A37-7646-B859-534BE8ADFC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574"/>
              <a:stretch/>
            </p:blipFill>
            <p:spPr bwMode="auto">
              <a:xfrm>
                <a:off x="4800158" y="5113185"/>
                <a:ext cx="1135468" cy="86050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141">
                <a:extLst>
                  <a:ext uri="{FF2B5EF4-FFF2-40B4-BE49-F238E27FC236}">
                    <a16:creationId xmlns:a16="http://schemas.microsoft.com/office/drawing/2014/main" id="{EE1D7C2C-4E2C-2F4B-8DEC-ABFD370A1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7329247" y="5165595"/>
                <a:ext cx="128291" cy="707026"/>
              </a:xfrm>
              <a:prstGeom prst="rect">
                <a:avLst/>
              </a:prstGeom>
            </p:spPr>
          </p:pic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38784139-1C88-8D4C-A1CC-CE841077E8F5}"/>
                  </a:ext>
                </a:extLst>
              </p:cNvPr>
              <p:cNvGrpSpPr/>
              <p:nvPr/>
            </p:nvGrpSpPr>
            <p:grpSpPr>
              <a:xfrm>
                <a:off x="6384176" y="5128315"/>
                <a:ext cx="594425" cy="550698"/>
                <a:chOff x="3888752" y="1841198"/>
                <a:chExt cx="862332" cy="798897"/>
              </a:xfrm>
              <a:solidFill>
                <a:srgbClr val="FFC000"/>
              </a:solidFill>
            </p:grpSpPr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0DE40176-7881-E645-B84B-5A8FB146D902}"/>
                    </a:ext>
                  </a:extLst>
                </p:cNvPr>
                <p:cNvSpPr/>
                <p:nvPr/>
              </p:nvSpPr>
              <p:spPr>
                <a:xfrm>
                  <a:off x="3888752" y="1841198"/>
                  <a:ext cx="366197" cy="798897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8" name="Cube 147">
                  <a:extLst>
                    <a:ext uri="{FF2B5EF4-FFF2-40B4-BE49-F238E27FC236}">
                      <a16:creationId xmlns:a16="http://schemas.microsoft.com/office/drawing/2014/main" id="{FE72F1B7-BD0C-5B42-A03D-9454E35EF989}"/>
                    </a:ext>
                  </a:extLst>
                </p:cNvPr>
                <p:cNvSpPr/>
                <p:nvPr/>
              </p:nvSpPr>
              <p:spPr>
                <a:xfrm>
                  <a:off x="4115458" y="1928512"/>
                  <a:ext cx="316394" cy="690246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Cube 148">
                  <a:extLst>
                    <a:ext uri="{FF2B5EF4-FFF2-40B4-BE49-F238E27FC236}">
                      <a16:creationId xmlns:a16="http://schemas.microsoft.com/office/drawing/2014/main" id="{4D8189AF-F1A9-5F4B-B085-B1862DC9C8F2}"/>
                    </a:ext>
                  </a:extLst>
                </p:cNvPr>
                <p:cNvSpPr/>
                <p:nvPr/>
              </p:nvSpPr>
              <p:spPr>
                <a:xfrm>
                  <a:off x="4335585" y="1991419"/>
                  <a:ext cx="258723" cy="564431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Cube 149">
                  <a:extLst>
                    <a:ext uri="{FF2B5EF4-FFF2-40B4-BE49-F238E27FC236}">
                      <a16:creationId xmlns:a16="http://schemas.microsoft.com/office/drawing/2014/main" id="{E3A21D24-B27F-5742-AA34-361E63008964}"/>
                    </a:ext>
                  </a:extLst>
                </p:cNvPr>
                <p:cNvSpPr/>
                <p:nvPr/>
              </p:nvSpPr>
              <p:spPr>
                <a:xfrm>
                  <a:off x="4539466" y="2060425"/>
                  <a:ext cx="211618" cy="461666"/>
                </a:xfrm>
                <a:prstGeom prst="cube">
                  <a:avLst>
                    <a:gd name="adj" fmla="val 72741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7656E2A-DD6F-5649-9BF4-7AC7707C72AA}"/>
                  </a:ext>
                </a:extLst>
              </p:cNvPr>
              <p:cNvSpPr txBox="1"/>
              <p:nvPr/>
            </p:nvSpPr>
            <p:spPr>
              <a:xfrm>
                <a:off x="6098085" y="5720501"/>
                <a:ext cx="1231161" cy="312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Motion CNN</a:t>
                </a:r>
              </a:p>
            </p:txBody>
          </p:sp>
          <p:sp>
            <p:nvSpPr>
              <p:cNvPr id="145" name="Arc 144">
                <a:extLst>
                  <a:ext uri="{FF2B5EF4-FFF2-40B4-BE49-F238E27FC236}">
                    <a16:creationId xmlns:a16="http://schemas.microsoft.com/office/drawing/2014/main" id="{DFC05E71-DDC8-0448-AD00-28C72E5A3650}"/>
                  </a:ext>
                </a:extLst>
              </p:cNvPr>
              <p:cNvSpPr/>
              <p:nvPr/>
            </p:nvSpPr>
            <p:spPr>
              <a:xfrm rot="10252014">
                <a:off x="3627361" y="3826124"/>
                <a:ext cx="1970760" cy="1819158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rgbClr val="C00000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Arc 145">
                <a:extLst>
                  <a:ext uri="{FF2B5EF4-FFF2-40B4-BE49-F238E27FC236}">
                    <a16:creationId xmlns:a16="http://schemas.microsoft.com/office/drawing/2014/main" id="{4A70BB1D-8289-D84F-8AA0-3F61AB30379D}"/>
                  </a:ext>
                </a:extLst>
              </p:cNvPr>
              <p:cNvSpPr/>
              <p:nvPr/>
            </p:nvSpPr>
            <p:spPr>
              <a:xfrm rot="4314135">
                <a:off x="6564944" y="3918689"/>
                <a:ext cx="1700221" cy="2021866"/>
              </a:xfrm>
              <a:prstGeom prst="arc">
                <a:avLst>
                  <a:gd name="adj1" fmla="val 17339826"/>
                  <a:gd name="adj2" fmla="val 0"/>
                </a:avLst>
              </a:prstGeom>
              <a:ln w="38100">
                <a:solidFill>
                  <a:schemeClr val="accent6"/>
                </a:solidFill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047E7E-CB1F-4444-951A-2F44FC0886AF}"/>
              </a:ext>
            </a:extLst>
          </p:cNvPr>
          <p:cNvGrpSpPr/>
          <p:nvPr/>
        </p:nvGrpSpPr>
        <p:grpSpPr>
          <a:xfrm>
            <a:off x="9110445" y="2292238"/>
            <a:ext cx="1650960" cy="3256375"/>
            <a:chOff x="9741808" y="2247112"/>
            <a:chExt cx="1650960" cy="325637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409E0BB6-969D-A746-A286-BF132AE84344}"/>
                    </a:ext>
                  </a:extLst>
                </p14:cNvPr>
                <p14:cNvContentPartPr/>
                <p14:nvPr/>
              </p14:nvContentPartPr>
              <p14:xfrm>
                <a:off x="9866466" y="2572734"/>
                <a:ext cx="1375560" cy="201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409E0BB6-969D-A746-A286-BF132AE843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857466" y="2563734"/>
                  <a:ext cx="1393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1394D5F-133A-0A4C-B5D3-B62AEF8AD02D}"/>
                    </a:ext>
                  </a:extLst>
                </p14:cNvPr>
                <p14:cNvContentPartPr/>
                <p14:nvPr/>
              </p14:nvContentPartPr>
              <p14:xfrm>
                <a:off x="9741808" y="2835887"/>
                <a:ext cx="69120" cy="266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1394D5F-133A-0A4C-B5D3-B62AEF8AD02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732808" y="2827247"/>
                  <a:ext cx="86760" cy="268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81D704-DFFC-1546-895F-A12B25581A20}"/>
                    </a:ext>
                  </a:extLst>
                </p14:cNvPr>
                <p14:cNvContentPartPr/>
                <p14:nvPr/>
              </p14:nvContentPartPr>
              <p14:xfrm>
                <a:off x="11338048" y="2759567"/>
                <a:ext cx="54720" cy="2743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B81D704-DFFC-1546-895F-A12B25581A2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329408" y="2750567"/>
                  <a:ext cx="72360" cy="27615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2B19A6-76BA-8840-AD72-8E768BA3A4D0}"/>
                </a:ext>
              </a:extLst>
            </p:cNvPr>
            <p:cNvSpPr txBox="1"/>
            <p:nvPr/>
          </p:nvSpPr>
          <p:spPr>
            <a:xfrm>
              <a:off x="10076486" y="2247112"/>
              <a:ext cx="472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8x</a:t>
              </a: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0B35483-91FD-B74F-B2D4-E4D5D890F767}"/>
              </a:ext>
            </a:extLst>
          </p:cNvPr>
          <p:cNvSpPr/>
          <p:nvPr/>
        </p:nvSpPr>
        <p:spPr>
          <a:xfrm>
            <a:off x="7128217" y="5876923"/>
            <a:ext cx="4326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R50 backbone used for both pathways</a:t>
            </a:r>
          </a:p>
        </p:txBody>
      </p:sp>
    </p:spTree>
    <p:extLst>
      <p:ext uri="{BB962C8B-B14F-4D97-AF65-F5344CB8AC3E}">
        <p14:creationId xmlns:p14="http://schemas.microsoft.com/office/powerpoint/2010/main" val="2927573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1536</TotalTime>
  <Words>1835</Words>
  <Application>Microsoft Macintosh PowerPoint</Application>
  <PresentationFormat>Widescreen</PresentationFormat>
  <Paragraphs>296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2999</cp:revision>
  <dcterms:created xsi:type="dcterms:W3CDTF">2020-03-28T04:10:52Z</dcterms:created>
  <dcterms:modified xsi:type="dcterms:W3CDTF">2021-08-05T06:20:57Z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1033-10.1.0.6757</vt:lpwstr>
  </property>
</Properties>
</file>